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4020" r:id="rId2"/>
    <p:sldMasterId id="2147484032" r:id="rId3"/>
    <p:sldMasterId id="2147483743" r:id="rId4"/>
    <p:sldMasterId id="2147483755" r:id="rId5"/>
  </p:sldMasterIdLst>
  <p:notesMasterIdLst>
    <p:notesMasterId r:id="rId25"/>
  </p:notesMasterIdLst>
  <p:handoutMasterIdLst>
    <p:handoutMasterId r:id="rId26"/>
  </p:handoutMasterIdLst>
  <p:sldIdLst>
    <p:sldId id="347" r:id="rId6"/>
    <p:sldId id="411" r:id="rId7"/>
    <p:sldId id="414" r:id="rId8"/>
    <p:sldId id="413" r:id="rId9"/>
    <p:sldId id="415" r:id="rId10"/>
    <p:sldId id="412" r:id="rId11"/>
    <p:sldId id="416" r:id="rId12"/>
    <p:sldId id="392" r:id="rId13"/>
    <p:sldId id="397" r:id="rId14"/>
    <p:sldId id="402" r:id="rId15"/>
    <p:sldId id="405" r:id="rId16"/>
    <p:sldId id="403" r:id="rId17"/>
    <p:sldId id="406" r:id="rId18"/>
    <p:sldId id="404" r:id="rId19"/>
    <p:sldId id="401" r:id="rId20"/>
    <p:sldId id="398" r:id="rId21"/>
    <p:sldId id="409" r:id="rId22"/>
    <p:sldId id="410" r:id="rId23"/>
    <p:sldId id="381" r:id="rId24"/>
  </p:sldIdLst>
  <p:sldSz cx="9144000" cy="6858000" type="screen4x3"/>
  <p:notesSz cx="6797675" cy="9926638"/>
  <p:defaultTextStyle>
    <a:defPPr>
      <a:defRPr lang="it-IT"/>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6600FF"/>
    <a:srgbClr val="FFFF66"/>
    <a:srgbClr val="545278"/>
    <a:srgbClr val="ED9E3D"/>
    <a:srgbClr val="EF7C07"/>
    <a:srgbClr val="A39C94"/>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36" autoAdjust="0"/>
    <p:restoredTop sz="94647" autoAdjust="0"/>
  </p:normalViewPr>
  <p:slideViewPr>
    <p:cSldViewPr>
      <p:cViewPr>
        <p:scale>
          <a:sx n="66" d="100"/>
          <a:sy n="66" d="100"/>
        </p:scale>
        <p:origin x="-128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7" d="100"/>
          <a:sy n="37" d="100"/>
        </p:scale>
        <p:origin x="-249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E0002E-0E25-4E07-9D2F-625A2358C396}" type="doc">
      <dgm:prSet loTypeId="urn:microsoft.com/office/officeart/2005/8/layout/process1" loCatId="process" qsTypeId="urn:microsoft.com/office/officeart/2005/8/quickstyle/simple1" qsCatId="simple" csTypeId="urn:microsoft.com/office/officeart/2005/8/colors/accent1_2" csCatId="accent1" phldr="1"/>
      <dgm:spPr/>
    </dgm:pt>
    <dgm:pt modelId="{6AF7C878-1C28-434C-BEB7-3E41DAB50CB6}">
      <dgm:prSet phldrT="[Testo]"/>
      <dgm:spPr/>
      <dgm:t>
        <a:bodyPr/>
        <a:lstStyle/>
        <a:p>
          <a:r>
            <a:rPr lang="it-IT"/>
            <a:t>Selezione prodotti</a:t>
          </a:r>
        </a:p>
      </dgm:t>
    </dgm:pt>
    <dgm:pt modelId="{D22F532E-266A-4098-B9D8-563949F7DD5B}" type="parTrans" cxnId="{3343FAA9-8011-4178-9C2A-F56A3FEBD215}">
      <dgm:prSet/>
      <dgm:spPr/>
      <dgm:t>
        <a:bodyPr/>
        <a:lstStyle/>
        <a:p>
          <a:endParaRPr lang="it-IT"/>
        </a:p>
      </dgm:t>
    </dgm:pt>
    <dgm:pt modelId="{45D097BE-2AE7-404B-9B2C-71C729299950}" type="sibTrans" cxnId="{3343FAA9-8011-4178-9C2A-F56A3FEBD215}">
      <dgm:prSet/>
      <dgm:spPr/>
      <dgm:t>
        <a:bodyPr/>
        <a:lstStyle/>
        <a:p>
          <a:endParaRPr lang="it-IT"/>
        </a:p>
      </dgm:t>
    </dgm:pt>
    <dgm:pt modelId="{9F7F5E6B-B23F-4F88-A91F-3A00741FB213}">
      <dgm:prSet phldrT="[Testo]"/>
      <dgm:spPr/>
      <dgm:t>
        <a:bodyPr/>
        <a:lstStyle/>
        <a:p>
          <a:r>
            <a:rPr lang="it-IT" dirty="0"/>
            <a:t>Integrazione metadati (</a:t>
          </a:r>
          <a:r>
            <a:rPr lang="it-IT" dirty="0" err="1"/>
            <a:t>Sogg</a:t>
          </a:r>
          <a:r>
            <a:rPr lang="it-IT" dirty="0"/>
            <a:t>. </a:t>
          </a:r>
          <a:r>
            <a:rPr lang="it-IT" dirty="0" err="1"/>
            <a:t>Valut</a:t>
          </a:r>
          <a:r>
            <a:rPr lang="it-IT" dirty="0"/>
            <a:t>.) </a:t>
          </a:r>
        </a:p>
      </dgm:t>
    </dgm:pt>
    <dgm:pt modelId="{068D56F3-EACF-4973-BE54-2AF7FBF64DEC}" type="parTrans" cxnId="{9326CDEA-4BF0-48BE-8BD6-F7033EEA4199}">
      <dgm:prSet/>
      <dgm:spPr/>
      <dgm:t>
        <a:bodyPr/>
        <a:lstStyle/>
        <a:p>
          <a:endParaRPr lang="it-IT"/>
        </a:p>
      </dgm:t>
    </dgm:pt>
    <dgm:pt modelId="{6319EB19-B3A3-4A33-979D-191EAB35FB33}" type="sibTrans" cxnId="{9326CDEA-4BF0-48BE-8BD6-F7033EEA4199}">
      <dgm:prSet/>
      <dgm:spPr/>
      <dgm:t>
        <a:bodyPr/>
        <a:lstStyle/>
        <a:p>
          <a:endParaRPr lang="it-IT"/>
        </a:p>
      </dgm:t>
    </dgm:pt>
    <dgm:pt modelId="{F89F18CB-F48D-49F5-85DA-B096CAAAA5C9}">
      <dgm:prSet phldrT="[Testo]"/>
      <dgm:spPr/>
      <dgm:t>
        <a:bodyPr/>
        <a:lstStyle/>
        <a:p>
          <a:r>
            <a:rPr lang="it-IT" dirty="0"/>
            <a:t>Risoluzione conflitti (Ateneo) </a:t>
          </a:r>
        </a:p>
      </dgm:t>
    </dgm:pt>
    <dgm:pt modelId="{72FB2515-575C-415C-A6EF-E274DCD99DA4}" type="sibTrans" cxnId="{72764289-F7F2-45B4-9613-BD899DEA6E70}">
      <dgm:prSet/>
      <dgm:spPr/>
      <dgm:t>
        <a:bodyPr/>
        <a:lstStyle/>
        <a:p>
          <a:endParaRPr lang="it-IT"/>
        </a:p>
      </dgm:t>
    </dgm:pt>
    <dgm:pt modelId="{5CEB5C78-6933-41DD-99F0-63B5089B6C6B}" type="parTrans" cxnId="{72764289-F7F2-45B4-9613-BD899DEA6E70}">
      <dgm:prSet/>
      <dgm:spPr/>
      <dgm:t>
        <a:bodyPr/>
        <a:lstStyle/>
        <a:p>
          <a:endParaRPr lang="it-IT"/>
        </a:p>
      </dgm:t>
    </dgm:pt>
    <dgm:pt modelId="{4A31DAD5-65B8-496D-B808-6A65473C2BDE}">
      <dgm:prSet phldrT="[Testo]"/>
      <dgm:spPr/>
      <dgm:t>
        <a:bodyPr/>
        <a:lstStyle/>
        <a:p>
          <a:r>
            <a:rPr lang="it-IT" dirty="0"/>
            <a:t>Validazione (Ateneo)</a:t>
          </a:r>
        </a:p>
      </dgm:t>
    </dgm:pt>
    <dgm:pt modelId="{D783DA98-2452-4CE3-B601-BD9147AFEA46}" type="sibTrans" cxnId="{95B757FB-300E-47B3-BA13-9FC1CDFE5657}">
      <dgm:prSet/>
      <dgm:spPr/>
      <dgm:t>
        <a:bodyPr/>
        <a:lstStyle/>
        <a:p>
          <a:endParaRPr lang="it-IT"/>
        </a:p>
      </dgm:t>
    </dgm:pt>
    <dgm:pt modelId="{763275C7-3BA2-4B12-A864-40C1A293BBB7}" type="parTrans" cxnId="{95B757FB-300E-47B3-BA13-9FC1CDFE5657}">
      <dgm:prSet/>
      <dgm:spPr/>
      <dgm:t>
        <a:bodyPr/>
        <a:lstStyle/>
        <a:p>
          <a:endParaRPr lang="it-IT"/>
        </a:p>
      </dgm:t>
    </dgm:pt>
    <dgm:pt modelId="{2FD94813-8FCE-492D-82B6-9DD7A8BFA7FA}">
      <dgm:prSet/>
      <dgm:spPr/>
      <dgm:t>
        <a:bodyPr/>
        <a:lstStyle/>
        <a:p>
          <a:r>
            <a:rPr lang="it-IT" dirty="0"/>
            <a:t>Risoluzione conflitti (</a:t>
          </a:r>
          <a:r>
            <a:rPr lang="it-IT" dirty="0" err="1"/>
            <a:t>Dip</a:t>
          </a:r>
          <a:r>
            <a:rPr lang="it-IT" dirty="0"/>
            <a:t>.) </a:t>
          </a:r>
        </a:p>
      </dgm:t>
    </dgm:pt>
    <dgm:pt modelId="{C9CF3591-7F39-428D-AE44-3FF03F693C20}" type="parTrans" cxnId="{555A1667-584F-413B-85A8-D8E48C28D512}">
      <dgm:prSet/>
      <dgm:spPr/>
      <dgm:t>
        <a:bodyPr/>
        <a:lstStyle/>
        <a:p>
          <a:endParaRPr lang="it-IT"/>
        </a:p>
      </dgm:t>
    </dgm:pt>
    <dgm:pt modelId="{B4F30D99-CF5C-411C-9D70-866A4DF903D0}" type="sibTrans" cxnId="{555A1667-584F-413B-85A8-D8E48C28D512}">
      <dgm:prSet/>
      <dgm:spPr/>
      <dgm:t>
        <a:bodyPr/>
        <a:lstStyle/>
        <a:p>
          <a:endParaRPr lang="it-IT"/>
        </a:p>
      </dgm:t>
    </dgm:pt>
    <dgm:pt modelId="{60EEE7AA-3BC2-4B9A-9665-BACA32B321C1}" type="pres">
      <dgm:prSet presAssocID="{F6E0002E-0E25-4E07-9D2F-625A2358C396}" presName="Name0" presStyleCnt="0">
        <dgm:presLayoutVars>
          <dgm:dir/>
          <dgm:resizeHandles val="exact"/>
        </dgm:presLayoutVars>
      </dgm:prSet>
      <dgm:spPr/>
    </dgm:pt>
    <dgm:pt modelId="{7A320401-073E-40A4-B844-4AE71045736A}" type="pres">
      <dgm:prSet presAssocID="{6AF7C878-1C28-434C-BEB7-3E41DAB50CB6}" presName="node" presStyleLbl="node1" presStyleIdx="0" presStyleCnt="5">
        <dgm:presLayoutVars>
          <dgm:bulletEnabled val="1"/>
        </dgm:presLayoutVars>
      </dgm:prSet>
      <dgm:spPr/>
      <dgm:t>
        <a:bodyPr/>
        <a:lstStyle/>
        <a:p>
          <a:endParaRPr lang="it-IT"/>
        </a:p>
      </dgm:t>
    </dgm:pt>
    <dgm:pt modelId="{A30E15F9-D190-45A5-803C-B847F203AC2C}" type="pres">
      <dgm:prSet presAssocID="{45D097BE-2AE7-404B-9B2C-71C729299950}" presName="sibTrans" presStyleLbl="sibTrans2D1" presStyleIdx="0" presStyleCnt="4"/>
      <dgm:spPr/>
      <dgm:t>
        <a:bodyPr/>
        <a:lstStyle/>
        <a:p>
          <a:endParaRPr lang="it-IT"/>
        </a:p>
      </dgm:t>
    </dgm:pt>
    <dgm:pt modelId="{A138D4B8-EC9A-48C8-AD40-FE3D6589A359}" type="pres">
      <dgm:prSet presAssocID="{45D097BE-2AE7-404B-9B2C-71C729299950}" presName="connectorText" presStyleLbl="sibTrans2D1" presStyleIdx="0" presStyleCnt="4"/>
      <dgm:spPr/>
      <dgm:t>
        <a:bodyPr/>
        <a:lstStyle/>
        <a:p>
          <a:endParaRPr lang="it-IT"/>
        </a:p>
      </dgm:t>
    </dgm:pt>
    <dgm:pt modelId="{B0BA71B9-B71F-429E-8A25-A3C1579757D6}" type="pres">
      <dgm:prSet presAssocID="{9F7F5E6B-B23F-4F88-A91F-3A00741FB213}" presName="node" presStyleLbl="node1" presStyleIdx="1" presStyleCnt="5">
        <dgm:presLayoutVars>
          <dgm:bulletEnabled val="1"/>
        </dgm:presLayoutVars>
      </dgm:prSet>
      <dgm:spPr/>
      <dgm:t>
        <a:bodyPr/>
        <a:lstStyle/>
        <a:p>
          <a:endParaRPr lang="it-IT"/>
        </a:p>
      </dgm:t>
    </dgm:pt>
    <dgm:pt modelId="{DC57FF14-A324-4C44-B115-5863AF567FE5}" type="pres">
      <dgm:prSet presAssocID="{6319EB19-B3A3-4A33-979D-191EAB35FB33}" presName="sibTrans" presStyleLbl="sibTrans2D1" presStyleIdx="1" presStyleCnt="4"/>
      <dgm:spPr/>
      <dgm:t>
        <a:bodyPr/>
        <a:lstStyle/>
        <a:p>
          <a:endParaRPr lang="it-IT"/>
        </a:p>
      </dgm:t>
    </dgm:pt>
    <dgm:pt modelId="{6E6CF2DE-54A4-4E97-AD95-1C0B9849A986}" type="pres">
      <dgm:prSet presAssocID="{6319EB19-B3A3-4A33-979D-191EAB35FB33}" presName="connectorText" presStyleLbl="sibTrans2D1" presStyleIdx="1" presStyleCnt="4"/>
      <dgm:spPr/>
      <dgm:t>
        <a:bodyPr/>
        <a:lstStyle/>
        <a:p>
          <a:endParaRPr lang="it-IT"/>
        </a:p>
      </dgm:t>
    </dgm:pt>
    <dgm:pt modelId="{2C1BC767-1477-4402-ABB2-177A01ED5DF1}" type="pres">
      <dgm:prSet presAssocID="{2FD94813-8FCE-492D-82B6-9DD7A8BFA7FA}" presName="node" presStyleLbl="node1" presStyleIdx="2" presStyleCnt="5">
        <dgm:presLayoutVars>
          <dgm:bulletEnabled val="1"/>
        </dgm:presLayoutVars>
      </dgm:prSet>
      <dgm:spPr/>
      <dgm:t>
        <a:bodyPr/>
        <a:lstStyle/>
        <a:p>
          <a:endParaRPr lang="it-IT"/>
        </a:p>
      </dgm:t>
    </dgm:pt>
    <dgm:pt modelId="{44FBED28-BFE0-4CBA-A347-9BA494BDEFD0}" type="pres">
      <dgm:prSet presAssocID="{B4F30D99-CF5C-411C-9D70-866A4DF903D0}" presName="sibTrans" presStyleLbl="sibTrans2D1" presStyleIdx="2" presStyleCnt="4"/>
      <dgm:spPr/>
      <dgm:t>
        <a:bodyPr/>
        <a:lstStyle/>
        <a:p>
          <a:endParaRPr lang="it-IT"/>
        </a:p>
      </dgm:t>
    </dgm:pt>
    <dgm:pt modelId="{0F532C93-CCB3-4894-85CF-93F28F556948}" type="pres">
      <dgm:prSet presAssocID="{B4F30D99-CF5C-411C-9D70-866A4DF903D0}" presName="connectorText" presStyleLbl="sibTrans2D1" presStyleIdx="2" presStyleCnt="4"/>
      <dgm:spPr/>
      <dgm:t>
        <a:bodyPr/>
        <a:lstStyle/>
        <a:p>
          <a:endParaRPr lang="it-IT"/>
        </a:p>
      </dgm:t>
    </dgm:pt>
    <dgm:pt modelId="{9F0F31C3-49A8-4960-861E-7B569CAD27E2}" type="pres">
      <dgm:prSet presAssocID="{F89F18CB-F48D-49F5-85DA-B096CAAAA5C9}" presName="node" presStyleLbl="node1" presStyleIdx="3" presStyleCnt="5">
        <dgm:presLayoutVars>
          <dgm:bulletEnabled val="1"/>
        </dgm:presLayoutVars>
      </dgm:prSet>
      <dgm:spPr/>
      <dgm:t>
        <a:bodyPr/>
        <a:lstStyle/>
        <a:p>
          <a:endParaRPr lang="it-IT"/>
        </a:p>
      </dgm:t>
    </dgm:pt>
    <dgm:pt modelId="{596CA494-91FB-41C2-8DEA-694C65464637}" type="pres">
      <dgm:prSet presAssocID="{72FB2515-575C-415C-A6EF-E274DCD99DA4}" presName="sibTrans" presStyleLbl="sibTrans2D1" presStyleIdx="3" presStyleCnt="4"/>
      <dgm:spPr/>
      <dgm:t>
        <a:bodyPr/>
        <a:lstStyle/>
        <a:p>
          <a:endParaRPr lang="it-IT"/>
        </a:p>
      </dgm:t>
    </dgm:pt>
    <dgm:pt modelId="{5BAD687B-A8DF-4F84-BE6F-5272CB8174C6}" type="pres">
      <dgm:prSet presAssocID="{72FB2515-575C-415C-A6EF-E274DCD99DA4}" presName="connectorText" presStyleLbl="sibTrans2D1" presStyleIdx="3" presStyleCnt="4"/>
      <dgm:spPr/>
      <dgm:t>
        <a:bodyPr/>
        <a:lstStyle/>
        <a:p>
          <a:endParaRPr lang="it-IT"/>
        </a:p>
      </dgm:t>
    </dgm:pt>
    <dgm:pt modelId="{DA0F0611-CDF6-49DB-ACB6-36198274093C}" type="pres">
      <dgm:prSet presAssocID="{4A31DAD5-65B8-496D-B808-6A65473C2BDE}" presName="node" presStyleLbl="node1" presStyleIdx="4" presStyleCnt="5" custLinFactNeighborX="21330">
        <dgm:presLayoutVars>
          <dgm:bulletEnabled val="1"/>
        </dgm:presLayoutVars>
      </dgm:prSet>
      <dgm:spPr/>
      <dgm:t>
        <a:bodyPr/>
        <a:lstStyle/>
        <a:p>
          <a:endParaRPr lang="it-IT"/>
        </a:p>
      </dgm:t>
    </dgm:pt>
  </dgm:ptLst>
  <dgm:cxnLst>
    <dgm:cxn modelId="{25D8FE71-E14E-461F-A133-0761BBF37719}" type="presOf" srcId="{B4F30D99-CF5C-411C-9D70-866A4DF903D0}" destId="{44FBED28-BFE0-4CBA-A347-9BA494BDEFD0}" srcOrd="0" destOrd="0" presId="urn:microsoft.com/office/officeart/2005/8/layout/process1"/>
    <dgm:cxn modelId="{B17C441A-3A28-48BE-AD50-22953F95A89A}" type="presOf" srcId="{72FB2515-575C-415C-A6EF-E274DCD99DA4}" destId="{596CA494-91FB-41C2-8DEA-694C65464637}" srcOrd="0" destOrd="0" presId="urn:microsoft.com/office/officeart/2005/8/layout/process1"/>
    <dgm:cxn modelId="{3343FAA9-8011-4178-9C2A-F56A3FEBD215}" srcId="{F6E0002E-0E25-4E07-9D2F-625A2358C396}" destId="{6AF7C878-1C28-434C-BEB7-3E41DAB50CB6}" srcOrd="0" destOrd="0" parTransId="{D22F532E-266A-4098-B9D8-563949F7DD5B}" sibTransId="{45D097BE-2AE7-404B-9B2C-71C729299950}"/>
    <dgm:cxn modelId="{3114E682-A6C7-4233-BB0C-D9733B35BAA2}" type="presOf" srcId="{45D097BE-2AE7-404B-9B2C-71C729299950}" destId="{A30E15F9-D190-45A5-803C-B847F203AC2C}" srcOrd="0" destOrd="0" presId="urn:microsoft.com/office/officeart/2005/8/layout/process1"/>
    <dgm:cxn modelId="{95B757FB-300E-47B3-BA13-9FC1CDFE5657}" srcId="{F6E0002E-0E25-4E07-9D2F-625A2358C396}" destId="{4A31DAD5-65B8-496D-B808-6A65473C2BDE}" srcOrd="4" destOrd="0" parTransId="{763275C7-3BA2-4B12-A864-40C1A293BBB7}" sibTransId="{D783DA98-2452-4CE3-B601-BD9147AFEA46}"/>
    <dgm:cxn modelId="{9326CDEA-4BF0-48BE-8BD6-F7033EEA4199}" srcId="{F6E0002E-0E25-4E07-9D2F-625A2358C396}" destId="{9F7F5E6B-B23F-4F88-A91F-3A00741FB213}" srcOrd="1" destOrd="0" parTransId="{068D56F3-EACF-4973-BE54-2AF7FBF64DEC}" sibTransId="{6319EB19-B3A3-4A33-979D-191EAB35FB33}"/>
    <dgm:cxn modelId="{65A52206-6EC8-4D48-9FAD-719785271744}" type="presOf" srcId="{9F7F5E6B-B23F-4F88-A91F-3A00741FB213}" destId="{B0BA71B9-B71F-429E-8A25-A3C1579757D6}" srcOrd="0" destOrd="0" presId="urn:microsoft.com/office/officeart/2005/8/layout/process1"/>
    <dgm:cxn modelId="{94596386-D4D2-4EA9-8CD9-B0E41A659334}" type="presOf" srcId="{B4F30D99-CF5C-411C-9D70-866A4DF903D0}" destId="{0F532C93-CCB3-4894-85CF-93F28F556948}" srcOrd="1" destOrd="0" presId="urn:microsoft.com/office/officeart/2005/8/layout/process1"/>
    <dgm:cxn modelId="{C70BC291-E707-42CD-AA9C-DC7208F990D9}" type="presOf" srcId="{72FB2515-575C-415C-A6EF-E274DCD99DA4}" destId="{5BAD687B-A8DF-4F84-BE6F-5272CB8174C6}" srcOrd="1" destOrd="0" presId="urn:microsoft.com/office/officeart/2005/8/layout/process1"/>
    <dgm:cxn modelId="{DB5714D5-CFC8-429C-B553-2C6CA6510C9C}" type="presOf" srcId="{F6E0002E-0E25-4E07-9D2F-625A2358C396}" destId="{60EEE7AA-3BC2-4B9A-9665-BACA32B321C1}" srcOrd="0" destOrd="0" presId="urn:microsoft.com/office/officeart/2005/8/layout/process1"/>
    <dgm:cxn modelId="{FBFB7B6E-C325-42E7-AF03-747636E0C7DB}" type="presOf" srcId="{45D097BE-2AE7-404B-9B2C-71C729299950}" destId="{A138D4B8-EC9A-48C8-AD40-FE3D6589A359}" srcOrd="1" destOrd="0" presId="urn:microsoft.com/office/officeart/2005/8/layout/process1"/>
    <dgm:cxn modelId="{94A63534-D2DE-47C2-864C-59E215028020}" type="presOf" srcId="{6319EB19-B3A3-4A33-979D-191EAB35FB33}" destId="{6E6CF2DE-54A4-4E97-AD95-1C0B9849A986}" srcOrd="1" destOrd="0" presId="urn:microsoft.com/office/officeart/2005/8/layout/process1"/>
    <dgm:cxn modelId="{8A810E2B-B7D6-4EA1-9B3A-B652C958E128}" type="presOf" srcId="{2FD94813-8FCE-492D-82B6-9DD7A8BFA7FA}" destId="{2C1BC767-1477-4402-ABB2-177A01ED5DF1}" srcOrd="0" destOrd="0" presId="urn:microsoft.com/office/officeart/2005/8/layout/process1"/>
    <dgm:cxn modelId="{68A3827F-D6BB-4D0F-AC0E-A407CAFA4D41}" type="presOf" srcId="{6AF7C878-1C28-434C-BEB7-3E41DAB50CB6}" destId="{7A320401-073E-40A4-B844-4AE71045736A}" srcOrd="0" destOrd="0" presId="urn:microsoft.com/office/officeart/2005/8/layout/process1"/>
    <dgm:cxn modelId="{72764289-F7F2-45B4-9613-BD899DEA6E70}" srcId="{F6E0002E-0E25-4E07-9D2F-625A2358C396}" destId="{F89F18CB-F48D-49F5-85DA-B096CAAAA5C9}" srcOrd="3" destOrd="0" parTransId="{5CEB5C78-6933-41DD-99F0-63B5089B6C6B}" sibTransId="{72FB2515-575C-415C-A6EF-E274DCD99DA4}"/>
    <dgm:cxn modelId="{A280F772-C6BD-44B2-9D93-64F5B1F607C8}" type="presOf" srcId="{4A31DAD5-65B8-496D-B808-6A65473C2BDE}" destId="{DA0F0611-CDF6-49DB-ACB6-36198274093C}" srcOrd="0" destOrd="0" presId="urn:microsoft.com/office/officeart/2005/8/layout/process1"/>
    <dgm:cxn modelId="{555A1667-584F-413B-85A8-D8E48C28D512}" srcId="{F6E0002E-0E25-4E07-9D2F-625A2358C396}" destId="{2FD94813-8FCE-492D-82B6-9DD7A8BFA7FA}" srcOrd="2" destOrd="0" parTransId="{C9CF3591-7F39-428D-AE44-3FF03F693C20}" sibTransId="{B4F30D99-CF5C-411C-9D70-866A4DF903D0}"/>
    <dgm:cxn modelId="{088322FB-D64D-4BD5-AD02-245B41A08BBF}" type="presOf" srcId="{6319EB19-B3A3-4A33-979D-191EAB35FB33}" destId="{DC57FF14-A324-4C44-B115-5863AF567FE5}" srcOrd="0" destOrd="0" presId="urn:microsoft.com/office/officeart/2005/8/layout/process1"/>
    <dgm:cxn modelId="{E6C10705-F1BD-40D6-8220-C007A8C85053}" type="presOf" srcId="{F89F18CB-F48D-49F5-85DA-B096CAAAA5C9}" destId="{9F0F31C3-49A8-4960-861E-7B569CAD27E2}" srcOrd="0" destOrd="0" presId="urn:microsoft.com/office/officeart/2005/8/layout/process1"/>
    <dgm:cxn modelId="{9D1A6BEF-64F2-48B3-8224-D3CE6DF46237}" type="presParOf" srcId="{60EEE7AA-3BC2-4B9A-9665-BACA32B321C1}" destId="{7A320401-073E-40A4-B844-4AE71045736A}" srcOrd="0" destOrd="0" presId="urn:microsoft.com/office/officeart/2005/8/layout/process1"/>
    <dgm:cxn modelId="{F6D9C478-E0C9-43C4-B440-D58519B0C944}" type="presParOf" srcId="{60EEE7AA-3BC2-4B9A-9665-BACA32B321C1}" destId="{A30E15F9-D190-45A5-803C-B847F203AC2C}" srcOrd="1" destOrd="0" presId="urn:microsoft.com/office/officeart/2005/8/layout/process1"/>
    <dgm:cxn modelId="{65111D19-0DEE-4816-A477-DA1B9FEC883C}" type="presParOf" srcId="{A30E15F9-D190-45A5-803C-B847F203AC2C}" destId="{A138D4B8-EC9A-48C8-AD40-FE3D6589A359}" srcOrd="0" destOrd="0" presId="urn:microsoft.com/office/officeart/2005/8/layout/process1"/>
    <dgm:cxn modelId="{911C159D-6833-4021-93AB-8A045B7C6503}" type="presParOf" srcId="{60EEE7AA-3BC2-4B9A-9665-BACA32B321C1}" destId="{B0BA71B9-B71F-429E-8A25-A3C1579757D6}" srcOrd="2" destOrd="0" presId="urn:microsoft.com/office/officeart/2005/8/layout/process1"/>
    <dgm:cxn modelId="{DFE41A34-C9C4-4A91-AE92-CC6A4CBC23E4}" type="presParOf" srcId="{60EEE7AA-3BC2-4B9A-9665-BACA32B321C1}" destId="{DC57FF14-A324-4C44-B115-5863AF567FE5}" srcOrd="3" destOrd="0" presId="urn:microsoft.com/office/officeart/2005/8/layout/process1"/>
    <dgm:cxn modelId="{5D18679F-1F17-4627-B720-684C9F38FC4E}" type="presParOf" srcId="{DC57FF14-A324-4C44-B115-5863AF567FE5}" destId="{6E6CF2DE-54A4-4E97-AD95-1C0B9849A986}" srcOrd="0" destOrd="0" presId="urn:microsoft.com/office/officeart/2005/8/layout/process1"/>
    <dgm:cxn modelId="{A3983C54-D8DE-40A9-9341-2E15FE9E9C86}" type="presParOf" srcId="{60EEE7AA-3BC2-4B9A-9665-BACA32B321C1}" destId="{2C1BC767-1477-4402-ABB2-177A01ED5DF1}" srcOrd="4" destOrd="0" presId="urn:microsoft.com/office/officeart/2005/8/layout/process1"/>
    <dgm:cxn modelId="{610B5400-3130-4166-9B99-0309D0F7C295}" type="presParOf" srcId="{60EEE7AA-3BC2-4B9A-9665-BACA32B321C1}" destId="{44FBED28-BFE0-4CBA-A347-9BA494BDEFD0}" srcOrd="5" destOrd="0" presId="urn:microsoft.com/office/officeart/2005/8/layout/process1"/>
    <dgm:cxn modelId="{E2BEB60E-0929-4D33-AE73-6AFD7F405EF1}" type="presParOf" srcId="{44FBED28-BFE0-4CBA-A347-9BA494BDEFD0}" destId="{0F532C93-CCB3-4894-85CF-93F28F556948}" srcOrd="0" destOrd="0" presId="urn:microsoft.com/office/officeart/2005/8/layout/process1"/>
    <dgm:cxn modelId="{93C4807A-E8D5-4B85-B853-F3FD115BCC48}" type="presParOf" srcId="{60EEE7AA-3BC2-4B9A-9665-BACA32B321C1}" destId="{9F0F31C3-49A8-4960-861E-7B569CAD27E2}" srcOrd="6" destOrd="0" presId="urn:microsoft.com/office/officeart/2005/8/layout/process1"/>
    <dgm:cxn modelId="{D0A30E12-FCCF-408E-9106-81ECAAF4D0F2}" type="presParOf" srcId="{60EEE7AA-3BC2-4B9A-9665-BACA32B321C1}" destId="{596CA494-91FB-41C2-8DEA-694C65464637}" srcOrd="7" destOrd="0" presId="urn:microsoft.com/office/officeart/2005/8/layout/process1"/>
    <dgm:cxn modelId="{3F956AFA-DF05-4B40-B544-4C7FDAB74BA4}" type="presParOf" srcId="{596CA494-91FB-41C2-8DEA-694C65464637}" destId="{5BAD687B-A8DF-4F84-BE6F-5272CB8174C6}" srcOrd="0" destOrd="0" presId="urn:microsoft.com/office/officeart/2005/8/layout/process1"/>
    <dgm:cxn modelId="{C5CB7397-621D-41E4-8C50-87C54344FBE6}" type="presParOf" srcId="{60EEE7AA-3BC2-4B9A-9665-BACA32B321C1}" destId="{DA0F0611-CDF6-49DB-ACB6-36198274093C}"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20401-073E-40A4-B844-4AE71045736A}">
      <dsp:nvSpPr>
        <dsp:cNvPr id="0" name=""/>
        <dsp:cNvSpPr/>
      </dsp:nvSpPr>
      <dsp:spPr>
        <a:xfrm>
          <a:off x="3185" y="825212"/>
          <a:ext cx="987621" cy="648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t>Selezione prodotti</a:t>
          </a:r>
        </a:p>
      </dsp:txBody>
      <dsp:txXfrm>
        <a:off x="22168" y="844195"/>
        <a:ext cx="949655" cy="610160"/>
      </dsp:txXfrm>
    </dsp:sp>
    <dsp:sp modelId="{A30E15F9-D190-45A5-803C-B847F203AC2C}">
      <dsp:nvSpPr>
        <dsp:cNvPr id="0" name=""/>
        <dsp:cNvSpPr/>
      </dsp:nvSpPr>
      <dsp:spPr>
        <a:xfrm>
          <a:off x="1089569" y="1026810"/>
          <a:ext cx="209375" cy="2449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a:p>
      </dsp:txBody>
      <dsp:txXfrm>
        <a:off x="1089569" y="1075796"/>
        <a:ext cx="146563" cy="146958"/>
      </dsp:txXfrm>
    </dsp:sp>
    <dsp:sp modelId="{B0BA71B9-B71F-429E-8A25-A3C1579757D6}">
      <dsp:nvSpPr>
        <dsp:cNvPr id="0" name=""/>
        <dsp:cNvSpPr/>
      </dsp:nvSpPr>
      <dsp:spPr>
        <a:xfrm>
          <a:off x="1385855" y="825212"/>
          <a:ext cx="987621" cy="648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a:t>Integrazione metadati (</a:t>
          </a:r>
          <a:r>
            <a:rPr lang="it-IT" sz="1200" kern="1200" dirty="0" err="1"/>
            <a:t>Sogg</a:t>
          </a:r>
          <a:r>
            <a:rPr lang="it-IT" sz="1200" kern="1200" dirty="0"/>
            <a:t>. </a:t>
          </a:r>
          <a:r>
            <a:rPr lang="it-IT" sz="1200" kern="1200" dirty="0" err="1"/>
            <a:t>Valut</a:t>
          </a:r>
          <a:r>
            <a:rPr lang="it-IT" sz="1200" kern="1200" dirty="0"/>
            <a:t>.) </a:t>
          </a:r>
        </a:p>
      </dsp:txBody>
      <dsp:txXfrm>
        <a:off x="1404838" y="844195"/>
        <a:ext cx="949655" cy="610160"/>
      </dsp:txXfrm>
    </dsp:sp>
    <dsp:sp modelId="{DC57FF14-A324-4C44-B115-5863AF567FE5}">
      <dsp:nvSpPr>
        <dsp:cNvPr id="0" name=""/>
        <dsp:cNvSpPr/>
      </dsp:nvSpPr>
      <dsp:spPr>
        <a:xfrm>
          <a:off x="2472239" y="1026810"/>
          <a:ext cx="209375" cy="2449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a:p>
      </dsp:txBody>
      <dsp:txXfrm>
        <a:off x="2472239" y="1075796"/>
        <a:ext cx="146563" cy="146958"/>
      </dsp:txXfrm>
    </dsp:sp>
    <dsp:sp modelId="{2C1BC767-1477-4402-ABB2-177A01ED5DF1}">
      <dsp:nvSpPr>
        <dsp:cNvPr id="0" name=""/>
        <dsp:cNvSpPr/>
      </dsp:nvSpPr>
      <dsp:spPr>
        <a:xfrm>
          <a:off x="2768525" y="825212"/>
          <a:ext cx="987621" cy="648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a:t>Risoluzione conflitti (</a:t>
          </a:r>
          <a:r>
            <a:rPr lang="it-IT" sz="1200" kern="1200" dirty="0" err="1"/>
            <a:t>Dip</a:t>
          </a:r>
          <a:r>
            <a:rPr lang="it-IT" sz="1200" kern="1200" dirty="0"/>
            <a:t>.) </a:t>
          </a:r>
        </a:p>
      </dsp:txBody>
      <dsp:txXfrm>
        <a:off x="2787508" y="844195"/>
        <a:ext cx="949655" cy="610160"/>
      </dsp:txXfrm>
    </dsp:sp>
    <dsp:sp modelId="{44FBED28-BFE0-4CBA-A347-9BA494BDEFD0}">
      <dsp:nvSpPr>
        <dsp:cNvPr id="0" name=""/>
        <dsp:cNvSpPr/>
      </dsp:nvSpPr>
      <dsp:spPr>
        <a:xfrm>
          <a:off x="3854909" y="1026810"/>
          <a:ext cx="209375" cy="2449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a:p>
      </dsp:txBody>
      <dsp:txXfrm>
        <a:off x="3854909" y="1075796"/>
        <a:ext cx="146563" cy="146958"/>
      </dsp:txXfrm>
    </dsp:sp>
    <dsp:sp modelId="{9F0F31C3-49A8-4960-861E-7B569CAD27E2}">
      <dsp:nvSpPr>
        <dsp:cNvPr id="0" name=""/>
        <dsp:cNvSpPr/>
      </dsp:nvSpPr>
      <dsp:spPr>
        <a:xfrm>
          <a:off x="4151195" y="825212"/>
          <a:ext cx="987621" cy="648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a:t>Risoluzione conflitti (Ateneo) </a:t>
          </a:r>
        </a:p>
      </dsp:txBody>
      <dsp:txXfrm>
        <a:off x="4170178" y="844195"/>
        <a:ext cx="949655" cy="610160"/>
      </dsp:txXfrm>
    </dsp:sp>
    <dsp:sp modelId="{596CA494-91FB-41C2-8DEA-694C65464637}">
      <dsp:nvSpPr>
        <dsp:cNvPr id="0" name=""/>
        <dsp:cNvSpPr/>
      </dsp:nvSpPr>
      <dsp:spPr>
        <a:xfrm>
          <a:off x="5238375" y="1026810"/>
          <a:ext cx="211064" cy="2449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a:p>
      </dsp:txBody>
      <dsp:txXfrm>
        <a:off x="5238375" y="1075796"/>
        <a:ext cx="147745" cy="146958"/>
      </dsp:txXfrm>
    </dsp:sp>
    <dsp:sp modelId="{DA0F0611-CDF6-49DB-ACB6-36198274093C}">
      <dsp:nvSpPr>
        <dsp:cNvPr id="0" name=""/>
        <dsp:cNvSpPr/>
      </dsp:nvSpPr>
      <dsp:spPr>
        <a:xfrm>
          <a:off x="5537051" y="825212"/>
          <a:ext cx="987621" cy="648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a:t>Validazione (Ateneo)</a:t>
          </a:r>
        </a:p>
      </dsp:txBody>
      <dsp:txXfrm>
        <a:off x="5556034" y="844195"/>
        <a:ext cx="949655" cy="6101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4978" name="Rectangle 2"/>
          <p:cNvSpPr>
            <a:spLocks noGrp="1" noChangeArrowheads="1"/>
          </p:cNvSpPr>
          <p:nvPr>
            <p:ph type="hdr" sz="quarter"/>
          </p:nvPr>
        </p:nvSpPr>
        <p:spPr bwMode="auto">
          <a:xfrm>
            <a:off x="152412" y="249630"/>
            <a:ext cx="6270761" cy="58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lvl1pPr algn="l">
              <a:defRPr sz="1200">
                <a:latin typeface="Arial" charset="0"/>
              </a:defRPr>
            </a:lvl1pPr>
          </a:lstStyle>
          <a:p>
            <a:pPr>
              <a:defRPr/>
            </a:pPr>
            <a:r>
              <a:rPr lang="it-IT" altLang="it-IT" dirty="0" smtClean="0">
                <a:solidFill>
                  <a:srgbClr val="0070C0"/>
                </a:solidFill>
              </a:rPr>
              <a:t>IRIS a supporto della VQR 2011-2014: </a:t>
            </a:r>
            <a:r>
              <a:rPr lang="it-IT" altLang="it-IT" dirty="0" smtClean="0">
                <a:solidFill>
                  <a:srgbClr val="C00000"/>
                </a:solidFill>
              </a:rPr>
              <a:t>SEMINARIO</a:t>
            </a:r>
            <a:r>
              <a:rPr lang="it-IT" altLang="it-IT" i="1" dirty="0" smtClean="0">
                <a:solidFill>
                  <a:schemeClr val="accent1">
                    <a:lumMod val="75000"/>
                  </a:schemeClr>
                </a:solidFill>
              </a:rPr>
              <a:t>- </a:t>
            </a:r>
            <a:r>
              <a:rPr lang="it-IT" i="1" dirty="0" smtClean="0">
                <a:solidFill>
                  <a:schemeClr val="accent1">
                    <a:lumMod val="75000"/>
                  </a:schemeClr>
                </a:solidFill>
              </a:rPr>
              <a:t> ottobre 2015</a:t>
            </a:r>
            <a:endParaRPr lang="it-IT" altLang="it-IT" i="1" dirty="0" smtClean="0">
              <a:solidFill>
                <a:schemeClr val="accent1">
                  <a:lumMod val="75000"/>
                </a:schemeClr>
              </a:solidFill>
            </a:endParaRPr>
          </a:p>
        </p:txBody>
      </p:sp>
      <p:sp>
        <p:nvSpPr>
          <p:cNvPr id="254980" name="Rectangle 4"/>
          <p:cNvSpPr>
            <a:spLocks noGrp="1" noChangeArrowheads="1"/>
          </p:cNvSpPr>
          <p:nvPr>
            <p:ph type="ftr" sz="quarter" idx="2"/>
          </p:nvPr>
        </p:nvSpPr>
        <p:spPr bwMode="auto">
          <a:xfrm>
            <a:off x="0" y="9427828"/>
            <a:ext cx="5707406"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l">
              <a:defRPr sz="1200">
                <a:latin typeface="Arial" charset="0"/>
              </a:defRPr>
            </a:lvl1pPr>
          </a:lstStyle>
          <a:p>
            <a:pPr>
              <a:defRPr/>
            </a:pPr>
            <a:r>
              <a:rPr lang="it-IT" altLang="it-IT" sz="1800" b="1" dirty="0">
                <a:solidFill>
                  <a:schemeClr val="accent1">
                    <a:lumMod val="75000"/>
                  </a:schemeClr>
                </a:solidFill>
                <a:latin typeface="Bell MT" panose="02020503060305020303" pitchFamily="18" charset="0"/>
              </a:rPr>
              <a:t>Paola </a:t>
            </a:r>
            <a:r>
              <a:rPr lang="it-IT" altLang="it-IT" sz="1800" b="1" dirty="0" err="1">
                <a:solidFill>
                  <a:schemeClr val="accent1">
                    <a:lumMod val="75000"/>
                  </a:schemeClr>
                </a:solidFill>
                <a:latin typeface="Bell MT" panose="02020503060305020303" pitchFamily="18" charset="0"/>
              </a:rPr>
              <a:t>Mincucci</a:t>
            </a:r>
            <a:r>
              <a:rPr lang="it-IT" altLang="it-IT" sz="1800" b="1" dirty="0">
                <a:solidFill>
                  <a:schemeClr val="accent1">
                    <a:lumMod val="75000"/>
                  </a:schemeClr>
                </a:solidFill>
                <a:latin typeface="Bell MT" panose="02020503060305020303" pitchFamily="18" charset="0"/>
              </a:rPr>
              <a:t>  </a:t>
            </a:r>
            <a:r>
              <a:rPr lang="it-IT" altLang="it-IT" sz="1800" b="1" dirty="0">
                <a:latin typeface="Bell MT" panose="02020503060305020303" pitchFamily="18" charset="0"/>
              </a:rPr>
              <a:t>-</a:t>
            </a:r>
            <a:r>
              <a:rPr lang="it-IT" b="1" i="1" dirty="0">
                <a:solidFill>
                  <a:schemeClr val="accent1">
                    <a:lumMod val="75000"/>
                  </a:schemeClr>
                </a:solidFill>
              </a:rPr>
              <a:t>Settore Statistica e Applicativi Didattica e Ricerca</a:t>
            </a:r>
            <a:endParaRPr lang="it-IT" altLang="it-IT" b="1" i="1" dirty="0">
              <a:solidFill>
                <a:schemeClr val="accent1">
                  <a:lumMod val="75000"/>
                </a:schemeClr>
              </a:solidFill>
            </a:endParaRPr>
          </a:p>
          <a:p>
            <a:pPr>
              <a:defRPr/>
            </a:pPr>
            <a:endParaRPr lang="it-IT" dirty="0"/>
          </a:p>
        </p:txBody>
      </p:sp>
      <p:sp>
        <p:nvSpPr>
          <p:cNvPr id="254981" name="Rectangle 5"/>
          <p:cNvSpPr>
            <a:spLocks noGrp="1" noChangeArrowheads="1"/>
          </p:cNvSpPr>
          <p:nvPr>
            <p:ph type="sldNum" sz="quarter" idx="3"/>
          </p:nvPr>
        </p:nvSpPr>
        <p:spPr bwMode="auto">
          <a:xfrm>
            <a:off x="6284548" y="9427828"/>
            <a:ext cx="511537"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r">
              <a:defRPr sz="1200">
                <a:latin typeface="Arial" charset="0"/>
              </a:defRPr>
            </a:lvl1pPr>
          </a:lstStyle>
          <a:p>
            <a:pPr>
              <a:defRPr/>
            </a:pPr>
            <a:fld id="{F9AF251C-A69D-407B-A7C5-EAAE7D93E8B7}" type="slidenum">
              <a:rPr lang="it-IT"/>
              <a:pPr>
                <a:defRPr/>
              </a:pPr>
              <a:t>‹N›</a:t>
            </a:fld>
            <a:endParaRPr lang="it-IT"/>
          </a:p>
        </p:txBody>
      </p:sp>
    </p:spTree>
    <p:extLst>
      <p:ext uri="{BB962C8B-B14F-4D97-AF65-F5344CB8AC3E}">
        <p14:creationId xmlns:p14="http://schemas.microsoft.com/office/powerpoint/2010/main" val="351418226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553" cy="494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lvl1pPr algn="l">
              <a:defRPr sz="1200">
                <a:latin typeface="Arial" charset="0"/>
              </a:defRPr>
            </a:lvl1pPr>
          </a:lstStyle>
          <a:p>
            <a:pPr>
              <a:defRPr/>
            </a:pPr>
            <a:endParaRPr lang="it-IT" dirty="0"/>
          </a:p>
        </p:txBody>
      </p:sp>
      <p:sp>
        <p:nvSpPr>
          <p:cNvPr id="11267" name="Rectangle 3"/>
          <p:cNvSpPr>
            <a:spLocks noGrp="1" noChangeArrowheads="1"/>
          </p:cNvSpPr>
          <p:nvPr>
            <p:ph type="dt" idx="1"/>
          </p:nvPr>
        </p:nvSpPr>
        <p:spPr bwMode="auto">
          <a:xfrm>
            <a:off x="5418834" y="0"/>
            <a:ext cx="1377250" cy="494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lvl1pPr algn="r">
              <a:defRPr sz="1200">
                <a:latin typeface="Arial" charset="0"/>
              </a:defRPr>
            </a:lvl1pPr>
          </a:lstStyle>
          <a:p>
            <a:pPr>
              <a:defRPr/>
            </a:pPr>
            <a:r>
              <a:rPr lang="it-IT" dirty="0" smtClean="0"/>
              <a:t>Febbraio 2015</a:t>
            </a:r>
            <a:endParaRPr lang="it-IT" dirty="0"/>
          </a:p>
        </p:txBody>
      </p:sp>
      <p:sp>
        <p:nvSpPr>
          <p:cNvPr id="45060"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79132" y="4714714"/>
            <a:ext cx="5439412" cy="4466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p>
            <a:pPr lvl="0"/>
            <a:r>
              <a:rPr lang="it-IT" noProof="0" dirty="0" smtClean="0"/>
              <a:t>Fare clic per modificare gli stili del testo dello schema</a:t>
            </a:r>
          </a:p>
          <a:p>
            <a:pPr lvl="1"/>
            <a:r>
              <a:rPr lang="it-IT" noProof="0" dirty="0" smtClean="0"/>
              <a:t>Secondo livello</a:t>
            </a:r>
          </a:p>
          <a:p>
            <a:pPr lvl="2"/>
            <a:r>
              <a:rPr lang="it-IT" noProof="0" dirty="0" smtClean="0"/>
              <a:t>Terzo livello</a:t>
            </a:r>
          </a:p>
          <a:p>
            <a:pPr lvl="3"/>
            <a:r>
              <a:rPr lang="it-IT" noProof="0" dirty="0" smtClean="0"/>
              <a:t>Quarto livello</a:t>
            </a:r>
          </a:p>
          <a:p>
            <a:pPr lvl="4"/>
            <a:r>
              <a:rPr lang="it-IT" noProof="0" dirty="0" smtClean="0"/>
              <a:t>Quinto livello</a:t>
            </a:r>
          </a:p>
        </p:txBody>
      </p:sp>
      <p:sp>
        <p:nvSpPr>
          <p:cNvPr id="11270" name="Rectangle 6"/>
          <p:cNvSpPr>
            <a:spLocks noGrp="1" noChangeArrowheads="1"/>
          </p:cNvSpPr>
          <p:nvPr>
            <p:ph type="ftr" sz="quarter" idx="4"/>
          </p:nvPr>
        </p:nvSpPr>
        <p:spPr bwMode="auto">
          <a:xfrm>
            <a:off x="0" y="9427828"/>
            <a:ext cx="5995977"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l">
              <a:defRPr sz="1200">
                <a:latin typeface="Arial" charset="0"/>
              </a:defRPr>
            </a:lvl1pPr>
          </a:lstStyle>
          <a:p>
            <a:pPr>
              <a:defRPr/>
            </a:pPr>
            <a:r>
              <a:rPr lang="it-IT" dirty="0" smtClean="0"/>
              <a:t> </a:t>
            </a:r>
            <a:r>
              <a:rPr lang="it-IT" altLang="it-IT" dirty="0" smtClean="0"/>
              <a:t> </a:t>
            </a:r>
            <a:r>
              <a:rPr lang="it-IT" altLang="it-IT" sz="1800" b="1" i="1" dirty="0" smtClean="0">
                <a:solidFill>
                  <a:schemeClr val="accent6">
                    <a:lumMod val="75000"/>
                  </a:schemeClr>
                </a:solidFill>
              </a:rPr>
              <a:t>Paola </a:t>
            </a:r>
            <a:r>
              <a:rPr lang="it-IT" altLang="it-IT" sz="1800" b="1" i="1" dirty="0" err="1" smtClean="0">
                <a:solidFill>
                  <a:schemeClr val="accent6">
                    <a:lumMod val="75000"/>
                  </a:schemeClr>
                </a:solidFill>
              </a:rPr>
              <a:t>Mincucci</a:t>
            </a:r>
            <a:r>
              <a:rPr lang="it-IT" altLang="it-IT" sz="1800" b="1" i="1" dirty="0" smtClean="0">
                <a:solidFill>
                  <a:schemeClr val="accent6">
                    <a:lumMod val="75000"/>
                  </a:schemeClr>
                </a:solidFill>
              </a:rPr>
              <a:t>  </a:t>
            </a:r>
            <a:r>
              <a:rPr lang="it-IT" altLang="it-IT" b="1" i="1" dirty="0" smtClean="0"/>
              <a:t>-</a:t>
            </a:r>
            <a:r>
              <a:rPr lang="it-IT" b="1" dirty="0" smtClean="0">
                <a:solidFill>
                  <a:srgbClr val="0070C0"/>
                </a:solidFill>
              </a:rPr>
              <a:t>Settore Statistica e Applicativi Didattica e Ricerca</a:t>
            </a:r>
            <a:endParaRPr lang="it-IT" altLang="it-IT" b="1" i="1" dirty="0" smtClean="0">
              <a:solidFill>
                <a:srgbClr val="0070C0"/>
              </a:solidFill>
            </a:endParaRPr>
          </a:p>
          <a:p>
            <a:pPr>
              <a:defRPr/>
            </a:pPr>
            <a:endParaRPr lang="it-IT" dirty="0"/>
          </a:p>
        </p:txBody>
      </p:sp>
      <p:sp>
        <p:nvSpPr>
          <p:cNvPr id="11271" name="Rectangle 7"/>
          <p:cNvSpPr>
            <a:spLocks noGrp="1" noChangeArrowheads="1"/>
          </p:cNvSpPr>
          <p:nvPr>
            <p:ph type="sldNum" sz="quarter" idx="5"/>
          </p:nvPr>
        </p:nvSpPr>
        <p:spPr bwMode="auto">
          <a:xfrm>
            <a:off x="6286139" y="9403817"/>
            <a:ext cx="511537"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r">
              <a:defRPr sz="1200">
                <a:latin typeface="Arial" charset="0"/>
              </a:defRPr>
            </a:lvl1pPr>
          </a:lstStyle>
          <a:p>
            <a:pPr>
              <a:defRPr/>
            </a:pPr>
            <a:r>
              <a:rPr lang="it-IT" dirty="0" smtClean="0"/>
              <a:t>t</a:t>
            </a:r>
            <a:fld id="{24E0E483-DF5A-46A6-A20E-3011458779FB}" type="slidenum">
              <a:rPr lang="it-IT" smtClean="0"/>
              <a:pPr>
                <a:defRPr/>
              </a:pPr>
              <a:t>‹N›</a:t>
            </a:fld>
            <a:endParaRPr lang="it-IT" dirty="0"/>
          </a:p>
        </p:txBody>
      </p:sp>
      <p:sp>
        <p:nvSpPr>
          <p:cNvPr id="8" name="Segnaposto intestazione 3"/>
          <p:cNvSpPr txBox="1">
            <a:spLocks/>
          </p:cNvSpPr>
          <p:nvPr/>
        </p:nvSpPr>
        <p:spPr>
          <a:xfrm>
            <a:off x="1" y="0"/>
            <a:ext cx="4913835" cy="494014"/>
          </a:xfrm>
          <a:prstGeom prst="rect">
            <a:avLst/>
          </a:prstGeom>
          <a:noFill/>
        </p:spPr>
        <p:txBody>
          <a:bodyPr lIns="91888" tIns="45944" rIns="91888" bIns="45944"/>
          <a:lstStyle>
            <a:defPPr>
              <a:defRPr lang="it-IT"/>
            </a:defPPr>
            <a:lvl1pPr algn="ctr" rtl="0" eaLnBrk="0" fontAlgn="base" hangingPunct="0">
              <a:spcBef>
                <a:spcPct val="0"/>
              </a:spcBef>
              <a:spcAft>
                <a:spcPct val="0"/>
              </a:spcAft>
              <a:defRPr kern="1200">
                <a:solidFill>
                  <a:schemeClr val="tx1"/>
                </a:solidFill>
                <a:latin typeface="Arial" charset="0"/>
                <a:ea typeface="+mn-ea"/>
                <a:cs typeface="+mn-cs"/>
              </a:defRPr>
            </a:lvl1pPr>
            <a:lvl2pPr marL="742950" indent="-285750" algn="ctr" rtl="0" eaLnBrk="0" fontAlgn="base" hangingPunct="0">
              <a:spcBef>
                <a:spcPct val="0"/>
              </a:spcBef>
              <a:spcAft>
                <a:spcPct val="0"/>
              </a:spcAft>
              <a:defRPr kern="1200">
                <a:solidFill>
                  <a:schemeClr val="tx1"/>
                </a:solidFill>
                <a:latin typeface="Arial" charset="0"/>
                <a:ea typeface="+mn-ea"/>
                <a:cs typeface="+mn-cs"/>
              </a:defRPr>
            </a:lvl2pPr>
            <a:lvl3pPr marL="1143000" indent="-228600" algn="ctr" rtl="0" eaLnBrk="0" fontAlgn="base" hangingPunct="0">
              <a:spcBef>
                <a:spcPct val="0"/>
              </a:spcBef>
              <a:spcAft>
                <a:spcPct val="0"/>
              </a:spcAft>
              <a:defRPr kern="1200">
                <a:solidFill>
                  <a:schemeClr val="tx1"/>
                </a:solidFill>
                <a:latin typeface="Arial" charset="0"/>
                <a:ea typeface="+mn-ea"/>
                <a:cs typeface="+mn-cs"/>
              </a:defRPr>
            </a:lvl3pPr>
            <a:lvl4pPr marL="1600200" indent="-228600" algn="ctr" rtl="0" eaLnBrk="0" fontAlgn="base" hangingPunct="0">
              <a:spcBef>
                <a:spcPct val="0"/>
              </a:spcBef>
              <a:spcAft>
                <a:spcPct val="0"/>
              </a:spcAft>
              <a:defRPr kern="1200">
                <a:solidFill>
                  <a:schemeClr val="tx1"/>
                </a:solidFill>
                <a:latin typeface="Arial" charset="0"/>
                <a:ea typeface="+mn-ea"/>
                <a:cs typeface="+mn-cs"/>
              </a:defRPr>
            </a:lvl4pPr>
            <a:lvl5pPr marL="2057400" indent="-228600" algn="ctr" rtl="0" eaLnBrk="0" fontAlgn="base" hangingPunct="0">
              <a:spcBef>
                <a:spcPct val="0"/>
              </a:spcBef>
              <a:spcAft>
                <a:spcPct val="0"/>
              </a:spcAft>
              <a:defRPr kern="1200">
                <a:solidFill>
                  <a:schemeClr val="tx1"/>
                </a:solidFill>
                <a:latin typeface="Arial" charset="0"/>
                <a:ea typeface="+mn-ea"/>
                <a:cs typeface="+mn-cs"/>
              </a:defRPr>
            </a:lvl5pPr>
            <a:lvl6pPr marL="25146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it-IT" altLang="it-IT" dirty="0" smtClean="0"/>
              <a:t> </a:t>
            </a:r>
            <a:r>
              <a:rPr lang="it-IT" altLang="it-IT" sz="1200" dirty="0" smtClean="0">
                <a:solidFill>
                  <a:schemeClr val="accent6"/>
                </a:solidFill>
              </a:rPr>
              <a:t>CORSO FORMAZIONE UGOV-DIDATTICA</a:t>
            </a:r>
            <a:r>
              <a:rPr lang="it-IT" altLang="it-IT" sz="1200" dirty="0" smtClean="0">
                <a:solidFill>
                  <a:srgbClr val="C00000"/>
                </a:solidFill>
              </a:rPr>
              <a:t>: Novità e aggiornamenti</a:t>
            </a:r>
          </a:p>
        </p:txBody>
      </p:sp>
    </p:spTree>
    <p:extLst>
      <p:ext uri="{BB962C8B-B14F-4D97-AF65-F5344CB8AC3E}">
        <p14:creationId xmlns:p14="http://schemas.microsoft.com/office/powerpoint/2010/main" val="711571340"/>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endParaRPr lang="it-IT" dirty="0"/>
          </a:p>
        </p:txBody>
      </p:sp>
      <p:sp>
        <p:nvSpPr>
          <p:cNvPr id="6" name="Segnaposto piè di pagina 5"/>
          <p:cNvSpPr>
            <a:spLocks noGrp="1"/>
          </p:cNvSpPr>
          <p:nvPr>
            <p:ph type="ftr" sz="quarter" idx="12"/>
          </p:nvPr>
        </p:nvSpPr>
        <p:spPr/>
        <p:txBody>
          <a:bodyPr/>
          <a:lstStyle/>
          <a:p>
            <a:pPr>
              <a:defRPr/>
            </a:pPr>
            <a:r>
              <a:rPr lang="it-IT" smtClean="0"/>
              <a:t> </a:t>
            </a:r>
            <a:r>
              <a:rPr lang="it-IT" altLang="it-IT" smtClean="0"/>
              <a:t> </a:t>
            </a:r>
            <a:r>
              <a:rPr lang="it-IT" altLang="it-IT" sz="1800" b="1" i="1" smtClean="0">
                <a:solidFill>
                  <a:schemeClr val="accent6">
                    <a:lumMod val="75000"/>
                  </a:schemeClr>
                </a:solidFill>
              </a:rPr>
              <a:t>Paola Mincucci  </a:t>
            </a:r>
            <a:r>
              <a:rPr lang="it-IT" altLang="it-IT" b="1" i="1" smtClean="0"/>
              <a:t>-</a:t>
            </a:r>
            <a:r>
              <a:rPr lang="it-IT" b="1" smtClean="0">
                <a:solidFill>
                  <a:srgbClr val="0070C0"/>
                </a:solidFill>
              </a:rPr>
              <a:t>Settore Statistica e Applicativi Didattica e Ricerca</a:t>
            </a:r>
            <a:endParaRPr lang="it-IT" altLang="it-IT" b="1" i="1" smtClean="0">
              <a:solidFill>
                <a:srgbClr val="0070C0"/>
              </a:solidFill>
            </a:endParaRPr>
          </a:p>
          <a:p>
            <a:pPr>
              <a:defRPr/>
            </a:pPr>
            <a:endParaRPr lang="it-IT" dirty="0"/>
          </a:p>
        </p:txBody>
      </p:sp>
      <p:sp>
        <p:nvSpPr>
          <p:cNvPr id="7" name="Segnaposto numero diapositiva 6"/>
          <p:cNvSpPr>
            <a:spLocks noGrp="1"/>
          </p:cNvSpPr>
          <p:nvPr>
            <p:ph type="sldNum" sz="quarter" idx="13"/>
          </p:nvPr>
        </p:nvSpPr>
        <p:spPr/>
        <p:txBody>
          <a:bodyPr/>
          <a:lstStyle/>
          <a:p>
            <a:pPr>
              <a:defRPr/>
            </a:pPr>
            <a:r>
              <a:rPr lang="it-IT" smtClean="0"/>
              <a:t>t</a:t>
            </a:r>
            <a:fld id="{24E0E483-DF5A-46A6-A20E-3011458779FB}" type="slidenum">
              <a:rPr lang="it-IT" smtClean="0"/>
              <a:pPr>
                <a:defRPr/>
              </a:pPr>
              <a:t>9</a:t>
            </a:fld>
            <a:endParaRPr lang="it-IT" dirty="0"/>
          </a:p>
        </p:txBody>
      </p:sp>
    </p:spTree>
    <p:extLst>
      <p:ext uri="{BB962C8B-B14F-4D97-AF65-F5344CB8AC3E}">
        <p14:creationId xmlns:p14="http://schemas.microsoft.com/office/powerpoint/2010/main" val="43959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188640"/>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2123728" y="234888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it-IT" dirty="0"/>
          </a:p>
        </p:txBody>
      </p:sp>
    </p:spTree>
    <p:extLst>
      <p:ext uri="{BB962C8B-B14F-4D97-AF65-F5344CB8AC3E}">
        <p14:creationId xmlns:p14="http://schemas.microsoft.com/office/powerpoint/2010/main" val="196532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45E7BC5D-2F30-4481-9AD5-40E51FD1872F}" type="slidenum">
              <a:rPr lang="it-IT"/>
              <a:pPr>
                <a:defRPr/>
              </a:pPr>
              <a:t>‹N›</a:t>
            </a:fld>
            <a:r>
              <a:rPr lang="it-IT" dirty="0"/>
              <a:t> / 24</a:t>
            </a:r>
          </a:p>
        </p:txBody>
      </p:sp>
    </p:spTree>
    <p:extLst>
      <p:ext uri="{BB962C8B-B14F-4D97-AF65-F5344CB8AC3E}">
        <p14:creationId xmlns:p14="http://schemas.microsoft.com/office/powerpoint/2010/main" val="60988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68700FCB-3AC8-4D62-B7B6-5B1B3BBDB5D2}" type="slidenum">
              <a:rPr lang="it-IT"/>
              <a:pPr>
                <a:defRPr/>
              </a:pPr>
              <a:t>‹N›</a:t>
            </a:fld>
            <a:r>
              <a:rPr lang="it-IT" dirty="0"/>
              <a:t> / 24</a:t>
            </a:r>
          </a:p>
        </p:txBody>
      </p:sp>
    </p:spTree>
    <p:extLst>
      <p:ext uri="{BB962C8B-B14F-4D97-AF65-F5344CB8AC3E}">
        <p14:creationId xmlns:p14="http://schemas.microsoft.com/office/powerpoint/2010/main" val="210460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476375" y="274638"/>
            <a:ext cx="7488238" cy="777875"/>
          </a:xfrm>
        </p:spPr>
        <p:txBody>
          <a:bodyPr/>
          <a:lstStyle/>
          <a:p>
            <a:r>
              <a:rPr lang="it-IT" dirty="0" smtClean="0"/>
              <a:t>Fare clic per modificare lo stile del titolo</a:t>
            </a:r>
            <a:endParaRPr lang="it-IT" dirty="0"/>
          </a:p>
        </p:txBody>
      </p:sp>
      <p:sp>
        <p:nvSpPr>
          <p:cNvPr id="3" name="Segnaposto tabella 2"/>
          <p:cNvSpPr>
            <a:spLocks noGrp="1"/>
          </p:cNvSpPr>
          <p:nvPr>
            <p:ph type="tbl" idx="1"/>
          </p:nvPr>
        </p:nvSpPr>
        <p:spPr>
          <a:xfrm>
            <a:off x="1476375" y="1268413"/>
            <a:ext cx="7488238" cy="5113337"/>
          </a:xfrm>
        </p:spPr>
        <p:txBody>
          <a:bodyPr rtlCol="0">
            <a:normAutofit/>
          </a:bodyPr>
          <a:lstStyle/>
          <a:p>
            <a:pPr lvl="0"/>
            <a:endParaRPr lang="it-IT" noProof="0" dirty="0" smtClean="0"/>
          </a:p>
        </p:txBody>
      </p:sp>
    </p:spTree>
    <p:extLst>
      <p:ext uri="{BB962C8B-B14F-4D97-AF65-F5344CB8AC3E}">
        <p14:creationId xmlns:p14="http://schemas.microsoft.com/office/powerpoint/2010/main" val="3532456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olo e contenuto">
    <p:spTree>
      <p:nvGrpSpPr>
        <p:cNvPr id="1" name=""/>
        <p:cNvGrpSpPr/>
        <p:nvPr/>
      </p:nvGrpSpPr>
      <p:grpSpPr>
        <a:xfrm>
          <a:off x="0" y="0"/>
          <a:ext cx="0" cy="0"/>
          <a:chOff x="0" y="0"/>
          <a:chExt cx="0" cy="0"/>
        </a:xfrm>
      </p:grpSpPr>
      <p:sp>
        <p:nvSpPr>
          <p:cNvPr id="2" name="Text Box 9"/>
          <p:cNvSpPr txBox="1">
            <a:spLocks noChangeArrowheads="1"/>
          </p:cNvSpPr>
          <p:nvPr userDrawn="1"/>
        </p:nvSpPr>
        <p:spPr bwMode="auto">
          <a:xfrm>
            <a:off x="7920636" y="6566360"/>
            <a:ext cx="1095172" cy="230832"/>
          </a:xfrm>
          <a:prstGeom prst="rect">
            <a:avLst/>
          </a:prstGeom>
          <a:solidFill>
            <a:srgbClr val="0070C0"/>
          </a:solidFill>
          <a:ln/>
          <a:extLst/>
        </p:spPr>
        <p:style>
          <a:lnRef idx="0">
            <a:schemeClr val="accent2"/>
          </a:lnRef>
          <a:fillRef idx="3">
            <a:schemeClr val="accent2"/>
          </a:fillRef>
          <a:effectRef idx="3">
            <a:schemeClr val="accent2"/>
          </a:effectRef>
          <a:fontRef idx="minor">
            <a:schemeClr val="lt1"/>
          </a:fontRef>
        </p:style>
        <p:txBody>
          <a:bodyPr wrap="none">
            <a:spAutoFit/>
          </a:bodyPr>
          <a:lstStyle>
            <a:lvl1pPr eaLnBrk="0" hangingPunct="0">
              <a:defRPr sz="2400">
                <a:solidFill>
                  <a:schemeClr val="tx1"/>
                </a:solidFill>
                <a:latin typeface="Arial Rounded MT Bold" pitchFamily="34" charset="0"/>
              </a:defRPr>
            </a:lvl1pPr>
            <a:lvl2pPr marL="742950" indent="-285750" eaLnBrk="0" hangingPunct="0">
              <a:defRPr sz="2400">
                <a:solidFill>
                  <a:schemeClr val="tx1"/>
                </a:solidFill>
                <a:latin typeface="Arial Rounded MT Bold" pitchFamily="34" charset="0"/>
              </a:defRPr>
            </a:lvl2pPr>
            <a:lvl3pPr marL="1143000" indent="-228600" eaLnBrk="0" hangingPunct="0">
              <a:defRPr sz="2400">
                <a:solidFill>
                  <a:schemeClr val="tx1"/>
                </a:solidFill>
                <a:latin typeface="Arial Rounded MT Bold" pitchFamily="34" charset="0"/>
              </a:defRPr>
            </a:lvl3pPr>
            <a:lvl4pPr marL="1600200" indent="-228600" eaLnBrk="0" hangingPunct="0">
              <a:defRPr sz="2400">
                <a:solidFill>
                  <a:schemeClr val="tx1"/>
                </a:solidFill>
                <a:latin typeface="Arial Rounded MT Bold" pitchFamily="34" charset="0"/>
              </a:defRPr>
            </a:lvl4pPr>
            <a:lvl5pPr marL="2057400" indent="-228600" eaLnBrk="0" hangingPunct="0">
              <a:defRPr sz="2400">
                <a:solidFill>
                  <a:schemeClr val="tx1"/>
                </a:solidFill>
                <a:latin typeface="Arial Rounded MT Bold" pitchFamily="34" charset="0"/>
              </a:defRPr>
            </a:lvl5pPr>
            <a:lvl6pPr marL="2514600" indent="-228600" eaLnBrk="0" fontAlgn="base" hangingPunct="0">
              <a:spcBef>
                <a:spcPct val="0"/>
              </a:spcBef>
              <a:spcAft>
                <a:spcPct val="0"/>
              </a:spcAft>
              <a:defRPr sz="2400">
                <a:solidFill>
                  <a:schemeClr val="tx1"/>
                </a:solidFill>
                <a:latin typeface="Arial Rounded MT Bold" pitchFamily="34" charset="0"/>
              </a:defRPr>
            </a:lvl6pPr>
            <a:lvl7pPr marL="2971800" indent="-228600" eaLnBrk="0" fontAlgn="base" hangingPunct="0">
              <a:spcBef>
                <a:spcPct val="0"/>
              </a:spcBef>
              <a:spcAft>
                <a:spcPct val="0"/>
              </a:spcAft>
              <a:defRPr sz="2400">
                <a:solidFill>
                  <a:schemeClr val="tx1"/>
                </a:solidFill>
                <a:latin typeface="Arial Rounded MT Bold" pitchFamily="34" charset="0"/>
              </a:defRPr>
            </a:lvl7pPr>
            <a:lvl8pPr marL="3429000" indent="-228600" eaLnBrk="0" fontAlgn="base" hangingPunct="0">
              <a:spcBef>
                <a:spcPct val="0"/>
              </a:spcBef>
              <a:spcAft>
                <a:spcPct val="0"/>
              </a:spcAft>
              <a:defRPr sz="2400">
                <a:solidFill>
                  <a:schemeClr val="tx1"/>
                </a:solidFill>
                <a:latin typeface="Arial Rounded MT Bold" pitchFamily="34" charset="0"/>
              </a:defRPr>
            </a:lvl8pPr>
            <a:lvl9pPr marL="3886200" indent="-228600" eaLnBrk="0" fontAlgn="base" hangingPunct="0">
              <a:spcBef>
                <a:spcPct val="0"/>
              </a:spcBef>
              <a:spcAft>
                <a:spcPct val="0"/>
              </a:spcAft>
              <a:defRPr sz="2400">
                <a:solidFill>
                  <a:schemeClr val="tx1"/>
                </a:solidFill>
                <a:latin typeface="Arial Rounded MT Bold" pitchFamily="34" charset="0"/>
              </a:defRPr>
            </a:lvl9pPr>
          </a:lstStyle>
          <a:p>
            <a:pPr algn="l" eaLnBrk="1" fontAlgn="auto" hangingPunct="1">
              <a:spcBef>
                <a:spcPts val="0"/>
              </a:spcBef>
              <a:spcAft>
                <a:spcPts val="0"/>
              </a:spcAft>
              <a:defRPr/>
            </a:pPr>
            <a:r>
              <a:rPr lang="it-IT" sz="900" b="1" dirty="0" smtClean="0">
                <a:solidFill>
                  <a:schemeClr val="bg1"/>
                </a:solidFill>
              </a:rPr>
              <a:t>EUG 10.10.2012</a:t>
            </a:r>
          </a:p>
        </p:txBody>
      </p:sp>
      <p:sp>
        <p:nvSpPr>
          <p:cNvPr id="3" name="Line 10"/>
          <p:cNvSpPr>
            <a:spLocks noChangeShapeType="1"/>
          </p:cNvSpPr>
          <p:nvPr userDrawn="1"/>
        </p:nvSpPr>
        <p:spPr bwMode="auto">
          <a:xfrm flipV="1">
            <a:off x="468313" y="6689725"/>
            <a:ext cx="7488237" cy="6350"/>
          </a:xfrm>
          <a:prstGeom prst="line">
            <a:avLst/>
          </a:prstGeom>
          <a:noFill/>
          <a:ln w="19050">
            <a:solidFill>
              <a:srgbClr val="0070C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 name="Segnaposto numero diapositiva 3"/>
          <p:cNvSpPr>
            <a:spLocks noGrp="1"/>
          </p:cNvSpPr>
          <p:nvPr>
            <p:ph type="sldNum" sz="quarter" idx="10"/>
          </p:nvPr>
        </p:nvSpPr>
        <p:spPr>
          <a:xfrm>
            <a:off x="179388" y="6565900"/>
            <a:ext cx="288925" cy="215900"/>
          </a:xfrm>
          <a:ln w="19050">
            <a:solidFill>
              <a:srgbClr val="0070C0"/>
            </a:solidFill>
          </a:ln>
        </p:spPr>
        <p:txBody>
          <a:bodyPr/>
          <a:lstStyle>
            <a:lvl1pPr>
              <a:defRPr sz="1000" b="1">
                <a:solidFill>
                  <a:schemeClr val="tx2"/>
                </a:solidFill>
              </a:defRPr>
            </a:lvl1pPr>
          </a:lstStyle>
          <a:p>
            <a:pPr>
              <a:defRPr/>
            </a:pPr>
            <a:fld id="{C7561240-85BC-486A-AB8F-7E8583EEEECF}" type="slidenum">
              <a:rPr lang="it-IT"/>
              <a:pPr>
                <a:defRPr/>
              </a:pPr>
              <a:t>‹N›</a:t>
            </a:fld>
            <a:endParaRPr lang="it-IT" dirty="0"/>
          </a:p>
        </p:txBody>
      </p:sp>
    </p:spTree>
    <p:extLst>
      <p:ext uri="{BB962C8B-B14F-4D97-AF65-F5344CB8AC3E}">
        <p14:creationId xmlns:p14="http://schemas.microsoft.com/office/powerpoint/2010/main" val="3024808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2279421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033933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163962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364881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Paola Mincucci - Settore Statistica e Applicativi Didattica e Ricerca</a:t>
            </a:r>
            <a:endParaRPr lang="it-IT"/>
          </a:p>
        </p:txBody>
      </p:sp>
      <p:sp>
        <p:nvSpPr>
          <p:cNvPr id="9" name="Segnaposto numero diapositiva 8"/>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3104136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Paola Mincucci - Settore Statistica e Applicativi Didattica e Ricerca</a:t>
            </a:r>
            <a:endParaRPr lang="it-IT"/>
          </a:p>
        </p:txBody>
      </p:sp>
      <p:sp>
        <p:nvSpPr>
          <p:cNvPr id="5" name="Segnaposto numero diapositiva 4"/>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76966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numero diapositiva 5"/>
          <p:cNvSpPr>
            <a:spLocks noGrp="1"/>
          </p:cNvSpPr>
          <p:nvPr>
            <p:ph type="sldNum" sz="quarter" idx="11"/>
          </p:nvPr>
        </p:nvSpPr>
        <p:spPr>
          <a:xfrm>
            <a:off x="3059832" y="6492875"/>
            <a:ext cx="4176464" cy="365125"/>
          </a:xfrm>
        </p:spPr>
        <p:txBody>
          <a:bodyPr/>
          <a:lstStyle>
            <a:lvl1pPr>
              <a:defRPr/>
            </a:lvl1pPr>
          </a:lstStyle>
          <a:p>
            <a:pPr>
              <a:defRPr/>
            </a:pPr>
            <a:r>
              <a:rPr lang="it-IT" b="1" dirty="0" smtClean="0"/>
              <a:t>Settore Statistica e Applicativi Didattica e Ricerca</a:t>
            </a:r>
            <a:r>
              <a:rPr lang="it-IT" dirty="0" smtClean="0"/>
              <a:t> </a:t>
            </a:r>
            <a:endParaRPr lang="it-IT" dirty="0"/>
          </a:p>
        </p:txBody>
      </p:sp>
    </p:spTree>
    <p:extLst>
      <p:ext uri="{BB962C8B-B14F-4D97-AF65-F5344CB8AC3E}">
        <p14:creationId xmlns:p14="http://schemas.microsoft.com/office/powerpoint/2010/main" val="2155832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Paola Mincucci - Settore Statistica e Applicativi Didattica e Ricerca</a:t>
            </a:r>
            <a:endParaRPr lang="it-IT"/>
          </a:p>
        </p:txBody>
      </p:sp>
      <p:sp>
        <p:nvSpPr>
          <p:cNvPr id="4" name="Segnaposto numero diapositiva 3"/>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685940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2444238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2846624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3944876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02187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815854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3122272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41903395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807628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Paola Mincucci - Settore Statistica e Applicativi Didattica e Ricerca</a:t>
            </a:r>
            <a:endParaRPr lang="it-IT"/>
          </a:p>
        </p:txBody>
      </p:sp>
      <p:sp>
        <p:nvSpPr>
          <p:cNvPr id="9" name="Segnaposto numero diapositiva 8"/>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25448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A91921E7-2DD8-4C14-919C-DCCF52C32654}" type="slidenum">
              <a:rPr lang="it-IT"/>
              <a:pPr>
                <a:defRPr/>
              </a:pPr>
              <a:t>‹N›</a:t>
            </a:fld>
            <a:r>
              <a:rPr lang="it-IT" dirty="0"/>
              <a:t> / 24</a:t>
            </a:r>
          </a:p>
        </p:txBody>
      </p:sp>
    </p:spTree>
    <p:extLst>
      <p:ext uri="{BB962C8B-B14F-4D97-AF65-F5344CB8AC3E}">
        <p14:creationId xmlns:p14="http://schemas.microsoft.com/office/powerpoint/2010/main" val="33527155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Paola Mincucci - Settore Statistica e Applicativi Didattica e Ricerca</a:t>
            </a:r>
            <a:endParaRPr lang="it-IT"/>
          </a:p>
        </p:txBody>
      </p:sp>
      <p:sp>
        <p:nvSpPr>
          <p:cNvPr id="5" name="Segnaposto numero diapositiva 4"/>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36432895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Paola Mincucci - Settore Statistica e Applicativi Didattica e Ricerca</a:t>
            </a:r>
            <a:endParaRPr lang="it-IT"/>
          </a:p>
        </p:txBody>
      </p:sp>
      <p:sp>
        <p:nvSpPr>
          <p:cNvPr id="4" name="Segnaposto numero diapositiva 3"/>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2227631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7289630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26382578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9889944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8926715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Paola Mincucci - Settore Statistica e Applicativi Didattica e Ricerca</a:t>
            </a:r>
            <a:endParaRPr lang="it-IT"/>
          </a:p>
        </p:txBody>
      </p:sp>
      <p:sp>
        <p:nvSpPr>
          <p:cNvPr id="5" name="Segnaposto numero diapositiva 4"/>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35940051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8BDC4428-3F2E-42B0-921B-ED1536CF0BBE}" type="slidenum">
              <a:rPr lang="it-IT"/>
              <a:pPr>
                <a:defRPr/>
              </a:pPr>
              <a:t>‹N›</a:t>
            </a:fld>
            <a:endParaRPr lang="it-IT"/>
          </a:p>
        </p:txBody>
      </p:sp>
    </p:spTree>
    <p:extLst>
      <p:ext uri="{BB962C8B-B14F-4D97-AF65-F5344CB8AC3E}">
        <p14:creationId xmlns:p14="http://schemas.microsoft.com/office/powerpoint/2010/main" val="33281717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05514755-19D0-4AA4-A9F7-9C6A10C71856}" type="slidenum">
              <a:rPr lang="it-IT"/>
              <a:pPr>
                <a:defRPr/>
              </a:pPr>
              <a:t>‹N›</a:t>
            </a:fld>
            <a:endParaRPr lang="it-IT"/>
          </a:p>
        </p:txBody>
      </p:sp>
    </p:spTree>
    <p:extLst>
      <p:ext uri="{BB962C8B-B14F-4D97-AF65-F5344CB8AC3E}">
        <p14:creationId xmlns:p14="http://schemas.microsoft.com/office/powerpoint/2010/main" val="15118449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6" name="Segnaposto numero diapositiva 5"/>
          <p:cNvSpPr>
            <a:spLocks noGrp="1"/>
          </p:cNvSpPr>
          <p:nvPr>
            <p:ph type="sldNum" sz="quarter" idx="12"/>
          </p:nvPr>
        </p:nvSpPr>
        <p:spPr/>
        <p:txBody>
          <a:bodyPr/>
          <a:lstStyle>
            <a:lvl1pPr>
              <a:defRPr/>
            </a:lvl1pPr>
          </a:lstStyle>
          <a:p>
            <a:pPr>
              <a:defRPr/>
            </a:pPr>
            <a:fld id="{FA552885-4537-4269-98E7-3C7B648E6CFB}" type="slidenum">
              <a:rPr lang="it-IT"/>
              <a:pPr>
                <a:defRPr/>
              </a:pPr>
              <a:t>‹N›</a:t>
            </a:fld>
            <a:endParaRPr lang="it-IT"/>
          </a:p>
        </p:txBody>
      </p:sp>
    </p:spTree>
    <p:extLst>
      <p:ext uri="{BB962C8B-B14F-4D97-AF65-F5344CB8AC3E}">
        <p14:creationId xmlns:p14="http://schemas.microsoft.com/office/powerpoint/2010/main" val="70950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91E90C17-4EAD-43AD-86A0-E1B2C65A6748}" type="slidenum">
              <a:rPr lang="it-IT"/>
              <a:pPr>
                <a:defRPr/>
              </a:pPr>
              <a:t>‹N›</a:t>
            </a:fld>
            <a:r>
              <a:rPr lang="it-IT" dirty="0"/>
              <a:t> / 24</a:t>
            </a:r>
          </a:p>
        </p:txBody>
      </p:sp>
    </p:spTree>
    <p:extLst>
      <p:ext uri="{BB962C8B-B14F-4D97-AF65-F5344CB8AC3E}">
        <p14:creationId xmlns:p14="http://schemas.microsoft.com/office/powerpoint/2010/main" val="13732657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D12AD400-A675-4182-B86B-9EF22B273574}" type="slidenum">
              <a:rPr lang="it-IT"/>
              <a:pPr>
                <a:defRPr/>
              </a:pPr>
              <a:t>‹N›</a:t>
            </a:fld>
            <a:endParaRPr lang="it-IT"/>
          </a:p>
        </p:txBody>
      </p:sp>
    </p:spTree>
    <p:extLst>
      <p:ext uri="{BB962C8B-B14F-4D97-AF65-F5344CB8AC3E}">
        <p14:creationId xmlns:p14="http://schemas.microsoft.com/office/powerpoint/2010/main" val="25613214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8357EB50-FB06-41C0-A53F-3AE47023A559}" type="slidenum">
              <a:rPr lang="it-IT"/>
              <a:pPr>
                <a:defRPr/>
              </a:pPr>
              <a:t>‹N›</a:t>
            </a:fld>
            <a:endParaRPr lang="it-IT"/>
          </a:p>
        </p:txBody>
      </p:sp>
    </p:spTree>
    <p:extLst>
      <p:ext uri="{BB962C8B-B14F-4D97-AF65-F5344CB8AC3E}">
        <p14:creationId xmlns:p14="http://schemas.microsoft.com/office/powerpoint/2010/main" val="36554569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443E125A-4830-421C-8B29-B3F52E00B8EC}" type="slidenum">
              <a:rPr lang="it-IT"/>
              <a:pPr>
                <a:defRPr/>
              </a:pPr>
              <a:t>‹N›</a:t>
            </a:fld>
            <a:endParaRPr lang="it-IT"/>
          </a:p>
        </p:txBody>
      </p:sp>
    </p:spTree>
    <p:extLst>
      <p:ext uri="{BB962C8B-B14F-4D97-AF65-F5344CB8AC3E}">
        <p14:creationId xmlns:p14="http://schemas.microsoft.com/office/powerpoint/2010/main" val="4092093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lvl1pPr>
              <a:defRPr/>
            </a:lvl1pPr>
          </a:lstStyle>
          <a:p>
            <a:pPr>
              <a:defRPr/>
            </a:pPr>
            <a:fld id="{C415355A-B2C8-4E63-B5DA-465E57AE9957}" type="slidenum">
              <a:rPr lang="it-IT"/>
              <a:pPr>
                <a:defRPr/>
              </a:pPr>
              <a:t>‹N›</a:t>
            </a:fld>
            <a:endParaRPr lang="it-IT"/>
          </a:p>
        </p:txBody>
      </p:sp>
    </p:spTree>
    <p:extLst>
      <p:ext uri="{BB962C8B-B14F-4D97-AF65-F5344CB8AC3E}">
        <p14:creationId xmlns:p14="http://schemas.microsoft.com/office/powerpoint/2010/main" val="1532160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224227AF-A84F-44B5-8243-BEE49CAAD64D}" type="slidenum">
              <a:rPr lang="it-IT"/>
              <a:pPr>
                <a:defRPr/>
              </a:pPr>
              <a:t>‹N›</a:t>
            </a:fld>
            <a:endParaRPr lang="it-IT"/>
          </a:p>
        </p:txBody>
      </p:sp>
    </p:spTree>
    <p:extLst>
      <p:ext uri="{BB962C8B-B14F-4D97-AF65-F5344CB8AC3E}">
        <p14:creationId xmlns:p14="http://schemas.microsoft.com/office/powerpoint/2010/main" val="25410758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023F500B-C545-4513-A9CE-F1153BFBB1E8}" type="slidenum">
              <a:rPr lang="it-IT"/>
              <a:pPr>
                <a:defRPr/>
              </a:pPr>
              <a:t>‹N›</a:t>
            </a:fld>
            <a:endParaRPr lang="it-IT"/>
          </a:p>
        </p:txBody>
      </p:sp>
    </p:spTree>
    <p:extLst>
      <p:ext uri="{BB962C8B-B14F-4D97-AF65-F5344CB8AC3E}">
        <p14:creationId xmlns:p14="http://schemas.microsoft.com/office/powerpoint/2010/main" val="380115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434D97-3079-4935-815E-7632A08BC05D}" type="slidenum">
              <a:rPr lang="it-IT"/>
              <a:pPr>
                <a:defRPr/>
              </a:pPr>
              <a:t>‹N›</a:t>
            </a:fld>
            <a:endParaRPr lang="it-IT"/>
          </a:p>
        </p:txBody>
      </p:sp>
    </p:spTree>
    <p:extLst>
      <p:ext uri="{BB962C8B-B14F-4D97-AF65-F5344CB8AC3E}">
        <p14:creationId xmlns:p14="http://schemas.microsoft.com/office/powerpoint/2010/main" val="27796977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D18FD917-3C28-4A99-9196-D67559B618A5}" type="slidenum">
              <a:rPr lang="it-IT"/>
              <a:pPr>
                <a:defRPr/>
              </a:pPr>
              <a:t>‹N›</a:t>
            </a:fld>
            <a:endParaRPr lang="it-IT"/>
          </a:p>
        </p:txBody>
      </p:sp>
    </p:spTree>
    <p:extLst>
      <p:ext uri="{BB962C8B-B14F-4D97-AF65-F5344CB8AC3E}">
        <p14:creationId xmlns:p14="http://schemas.microsoft.com/office/powerpoint/2010/main" val="21345634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4BD1222C-4005-47C1-BC4B-126CCCDD9DE0}" type="slidenum">
              <a:rPr lang="it-IT"/>
              <a:pPr>
                <a:defRPr/>
              </a:pPr>
              <a:t>‹N›</a:t>
            </a:fld>
            <a:endParaRPr lang="it-IT"/>
          </a:p>
        </p:txBody>
      </p:sp>
    </p:spTree>
    <p:extLst>
      <p:ext uri="{BB962C8B-B14F-4D97-AF65-F5344CB8AC3E}">
        <p14:creationId xmlns:p14="http://schemas.microsoft.com/office/powerpoint/2010/main" val="6035922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80FDC489-3E3B-4BD5-AF1E-843D76440E5C}" type="slidenum">
              <a:rPr lang="it-IT"/>
              <a:pPr>
                <a:defRPr/>
              </a:pPr>
              <a:t>‹N›</a:t>
            </a:fld>
            <a:endParaRPr lang="it-IT"/>
          </a:p>
        </p:txBody>
      </p:sp>
    </p:spTree>
    <p:extLst>
      <p:ext uri="{BB962C8B-B14F-4D97-AF65-F5344CB8AC3E}">
        <p14:creationId xmlns:p14="http://schemas.microsoft.com/office/powerpoint/2010/main" val="77765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08E5DDD9-6CDB-41A8-9B5D-FBF26072F6F6}" type="slidenum">
              <a:rPr lang="it-IT"/>
              <a:pPr>
                <a:defRPr/>
              </a:pPr>
              <a:t>‹N›</a:t>
            </a:fld>
            <a:r>
              <a:rPr lang="it-IT" dirty="0"/>
              <a:t> / 24</a:t>
            </a:r>
          </a:p>
        </p:txBody>
      </p:sp>
    </p:spTree>
    <p:extLst>
      <p:ext uri="{BB962C8B-B14F-4D97-AF65-F5344CB8AC3E}">
        <p14:creationId xmlns:p14="http://schemas.microsoft.com/office/powerpoint/2010/main" val="3749752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49FA0E94-D7FD-49D1-A1A1-3A777E735715}" type="slidenum">
              <a:rPr lang="it-IT"/>
              <a:pPr>
                <a:defRPr/>
              </a:pPr>
              <a:t>‹N›</a:t>
            </a:fld>
            <a:endParaRPr lang="it-IT"/>
          </a:p>
        </p:txBody>
      </p:sp>
    </p:spTree>
    <p:extLst>
      <p:ext uri="{BB962C8B-B14F-4D97-AF65-F5344CB8AC3E}">
        <p14:creationId xmlns:p14="http://schemas.microsoft.com/office/powerpoint/2010/main" val="15712909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6" name="Segnaposto numero diapositiva 5"/>
          <p:cNvSpPr>
            <a:spLocks noGrp="1"/>
          </p:cNvSpPr>
          <p:nvPr>
            <p:ph type="sldNum" sz="quarter" idx="12"/>
          </p:nvPr>
        </p:nvSpPr>
        <p:spPr/>
        <p:txBody>
          <a:bodyPr/>
          <a:lstStyle>
            <a:lvl1pPr>
              <a:defRPr/>
            </a:lvl1pPr>
          </a:lstStyle>
          <a:p>
            <a:pPr>
              <a:defRPr/>
            </a:pPr>
            <a:fld id="{45B8952F-5EB1-46FA-923B-74972AC4FD03}" type="slidenum">
              <a:rPr lang="it-IT"/>
              <a:pPr>
                <a:defRPr/>
              </a:pPr>
              <a:t>‹N›</a:t>
            </a:fld>
            <a:endParaRPr lang="it-IT"/>
          </a:p>
        </p:txBody>
      </p:sp>
    </p:spTree>
    <p:extLst>
      <p:ext uri="{BB962C8B-B14F-4D97-AF65-F5344CB8AC3E}">
        <p14:creationId xmlns:p14="http://schemas.microsoft.com/office/powerpoint/2010/main" val="20678898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51FC1F60-0AE0-4833-A3B7-7B3C0C00AF9F}" type="slidenum">
              <a:rPr lang="it-IT"/>
              <a:pPr>
                <a:defRPr/>
              </a:pPr>
              <a:t>‹N›</a:t>
            </a:fld>
            <a:endParaRPr lang="it-IT"/>
          </a:p>
        </p:txBody>
      </p:sp>
    </p:spTree>
    <p:extLst>
      <p:ext uri="{BB962C8B-B14F-4D97-AF65-F5344CB8AC3E}">
        <p14:creationId xmlns:p14="http://schemas.microsoft.com/office/powerpoint/2010/main" val="10225231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C10DB074-73EB-41A0-9B8D-8B430BE58C64}" type="slidenum">
              <a:rPr lang="it-IT"/>
              <a:pPr>
                <a:defRPr/>
              </a:pPr>
              <a:t>‹N›</a:t>
            </a:fld>
            <a:endParaRPr lang="it-IT"/>
          </a:p>
        </p:txBody>
      </p:sp>
    </p:spTree>
    <p:extLst>
      <p:ext uri="{BB962C8B-B14F-4D97-AF65-F5344CB8AC3E}">
        <p14:creationId xmlns:p14="http://schemas.microsoft.com/office/powerpoint/2010/main" val="33458152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0C89F250-2034-4707-BD87-BD5B18273BD0}" type="slidenum">
              <a:rPr lang="it-IT"/>
              <a:pPr>
                <a:defRPr/>
              </a:pPr>
              <a:t>‹N›</a:t>
            </a:fld>
            <a:endParaRPr lang="it-IT"/>
          </a:p>
        </p:txBody>
      </p:sp>
    </p:spTree>
    <p:extLst>
      <p:ext uri="{BB962C8B-B14F-4D97-AF65-F5344CB8AC3E}">
        <p14:creationId xmlns:p14="http://schemas.microsoft.com/office/powerpoint/2010/main" val="4087974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lvl1pPr>
              <a:defRPr/>
            </a:lvl1pPr>
          </a:lstStyle>
          <a:p>
            <a:pPr>
              <a:defRPr/>
            </a:pPr>
            <a:fld id="{15DB8929-825F-4FFF-8E3F-A945F993ECF9}" type="slidenum">
              <a:rPr lang="it-IT"/>
              <a:pPr>
                <a:defRPr/>
              </a:pPr>
              <a:t>‹N›</a:t>
            </a:fld>
            <a:endParaRPr lang="it-IT"/>
          </a:p>
        </p:txBody>
      </p:sp>
    </p:spTree>
    <p:extLst>
      <p:ext uri="{BB962C8B-B14F-4D97-AF65-F5344CB8AC3E}">
        <p14:creationId xmlns:p14="http://schemas.microsoft.com/office/powerpoint/2010/main" val="14984605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A8A54AFF-59F2-4DB4-B7C3-13B4A2ADEBAD}" type="slidenum">
              <a:rPr lang="it-IT"/>
              <a:pPr>
                <a:defRPr/>
              </a:pPr>
              <a:t>‹N›</a:t>
            </a:fld>
            <a:endParaRPr lang="it-IT"/>
          </a:p>
        </p:txBody>
      </p:sp>
    </p:spTree>
    <p:extLst>
      <p:ext uri="{BB962C8B-B14F-4D97-AF65-F5344CB8AC3E}">
        <p14:creationId xmlns:p14="http://schemas.microsoft.com/office/powerpoint/2010/main" val="28646369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6CA6A4F8-98A7-45ED-9555-F04B7D57C3CF}" type="slidenum">
              <a:rPr lang="it-IT"/>
              <a:pPr>
                <a:defRPr/>
              </a:pPr>
              <a:t>‹N›</a:t>
            </a:fld>
            <a:endParaRPr lang="it-IT"/>
          </a:p>
        </p:txBody>
      </p:sp>
    </p:spTree>
    <p:extLst>
      <p:ext uri="{BB962C8B-B14F-4D97-AF65-F5344CB8AC3E}">
        <p14:creationId xmlns:p14="http://schemas.microsoft.com/office/powerpoint/2010/main" val="20404653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6CE2487F-C75E-4B4F-BBE7-B2EE4920C4FD}" type="slidenum">
              <a:rPr lang="it-IT"/>
              <a:pPr>
                <a:defRPr/>
              </a:pPr>
              <a:t>‹N›</a:t>
            </a:fld>
            <a:endParaRPr lang="it-IT"/>
          </a:p>
        </p:txBody>
      </p:sp>
    </p:spTree>
    <p:extLst>
      <p:ext uri="{BB962C8B-B14F-4D97-AF65-F5344CB8AC3E}">
        <p14:creationId xmlns:p14="http://schemas.microsoft.com/office/powerpoint/2010/main" val="27059052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D3D25BE4-B41E-4C2F-A54B-6355026DF81C}" type="slidenum">
              <a:rPr lang="it-IT"/>
              <a:pPr>
                <a:defRPr/>
              </a:pPr>
              <a:t>‹N›</a:t>
            </a:fld>
            <a:endParaRPr lang="it-IT"/>
          </a:p>
        </p:txBody>
      </p:sp>
    </p:spTree>
    <p:extLst>
      <p:ext uri="{BB962C8B-B14F-4D97-AF65-F5344CB8AC3E}">
        <p14:creationId xmlns:p14="http://schemas.microsoft.com/office/powerpoint/2010/main" val="389347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CF04D1A2-D384-4FAB-82F1-8A09E73F87F7}" type="slidenum">
              <a:rPr lang="it-IT"/>
              <a:pPr>
                <a:defRPr/>
              </a:pPr>
              <a:t>‹N›</a:t>
            </a:fld>
            <a:r>
              <a:rPr lang="it-IT" dirty="0"/>
              <a:t> / 24</a:t>
            </a:r>
          </a:p>
        </p:txBody>
      </p:sp>
    </p:spTree>
    <p:extLst>
      <p:ext uri="{BB962C8B-B14F-4D97-AF65-F5344CB8AC3E}">
        <p14:creationId xmlns:p14="http://schemas.microsoft.com/office/powerpoint/2010/main" val="133317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5" name="Segnaposto numero diapositiva 4"/>
          <p:cNvSpPr>
            <a:spLocks noGrp="1"/>
          </p:cNvSpPr>
          <p:nvPr>
            <p:ph type="sldNum" sz="quarter" idx="10"/>
          </p:nvPr>
        </p:nvSpPr>
        <p:spPr/>
        <p:txBody>
          <a:bodyPr/>
          <a:lstStyle/>
          <a:p>
            <a:pPr>
              <a:defRPr/>
            </a:pPr>
            <a:fld id="{6645BEDD-28E1-4388-8B17-2FB561456DA3}" type="slidenum">
              <a:rPr lang="it-IT" smtClean="0"/>
              <a:pPr>
                <a:defRPr/>
              </a:pPr>
              <a:t>‹N›</a:t>
            </a:fld>
            <a:r>
              <a:rPr lang="it-IT" smtClean="0"/>
              <a:t> / 24</a:t>
            </a:r>
            <a:endParaRPr lang="it-IT" dirty="0"/>
          </a:p>
        </p:txBody>
      </p:sp>
    </p:spTree>
    <p:extLst>
      <p:ext uri="{BB962C8B-B14F-4D97-AF65-F5344CB8AC3E}">
        <p14:creationId xmlns:p14="http://schemas.microsoft.com/office/powerpoint/2010/main" val="173172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0A35D5E4-5537-45EB-A018-D161E1D96C15}" type="slidenum">
              <a:rPr lang="it-IT"/>
              <a:pPr>
                <a:defRPr/>
              </a:pPr>
              <a:t>‹N›</a:t>
            </a:fld>
            <a:r>
              <a:rPr lang="it-IT" dirty="0"/>
              <a:t> / 24</a:t>
            </a:r>
          </a:p>
        </p:txBody>
      </p:sp>
    </p:spTree>
    <p:extLst>
      <p:ext uri="{BB962C8B-B14F-4D97-AF65-F5344CB8AC3E}">
        <p14:creationId xmlns:p14="http://schemas.microsoft.com/office/powerpoint/2010/main" val="113081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D55DD2A2-5CAE-4B05-B713-907F426BEE5C}" type="slidenum">
              <a:rPr lang="it-IT"/>
              <a:pPr>
                <a:defRPr/>
              </a:pPr>
              <a:t>‹N›</a:t>
            </a:fld>
            <a:r>
              <a:rPr lang="it-IT" dirty="0"/>
              <a:t> / 24</a:t>
            </a:r>
          </a:p>
        </p:txBody>
      </p:sp>
    </p:spTree>
    <p:extLst>
      <p:ext uri="{BB962C8B-B14F-4D97-AF65-F5344CB8AC3E}">
        <p14:creationId xmlns:p14="http://schemas.microsoft.com/office/powerpoint/2010/main" val="200964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3999">
              <a:srgbClr val="CCDDF2"/>
            </a:gs>
            <a:gs pos="100000">
              <a:srgbClr val="E1E8F5"/>
            </a:gs>
          </a:gsLst>
          <a:lin ang="5400000"/>
        </a:gra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2124075" y="1773238"/>
            <a:ext cx="6562725"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6645BEDD-28E1-4388-8B17-2FB561456DA3}" type="slidenum">
              <a:rPr lang="it-IT"/>
              <a:pPr>
                <a:defRPr/>
              </a:pPr>
              <a:t>‹N›</a:t>
            </a:fld>
            <a:r>
              <a:rPr lang="it-IT" dirty="0"/>
              <a:t> / 24</a:t>
            </a:r>
          </a:p>
        </p:txBody>
      </p:sp>
      <p:cxnSp>
        <p:nvCxnSpPr>
          <p:cNvPr id="8" name="Connettore 1 7"/>
          <p:cNvCxnSpPr/>
          <p:nvPr userDrawn="1"/>
        </p:nvCxnSpPr>
        <p:spPr>
          <a:xfrm flipV="1">
            <a:off x="0" y="6851650"/>
            <a:ext cx="9144000" cy="6350"/>
          </a:xfrm>
          <a:prstGeom prst="line">
            <a:avLst/>
          </a:prstGeom>
          <a:ln w="41275" cmpd="thickThin"/>
          <a:effectLst>
            <a:outerShdw blurRad="50800" dist="50800" dir="5400000" algn="ctr" rotWithShape="0">
              <a:schemeClr val="tx2">
                <a:lumMod val="60000"/>
                <a:lumOff val="40000"/>
              </a:schemeClr>
            </a:outerShdw>
          </a:effectLst>
        </p:spPr>
        <p:style>
          <a:lnRef idx="1">
            <a:schemeClr val="accent1"/>
          </a:lnRef>
          <a:fillRef idx="0">
            <a:schemeClr val="accent1"/>
          </a:fillRef>
          <a:effectRef idx="0">
            <a:schemeClr val="accent1"/>
          </a:effectRef>
          <a:fontRef idx="minor">
            <a:schemeClr val="tx1"/>
          </a:fontRef>
        </p:style>
      </p:cxnSp>
      <p:pic>
        <p:nvPicPr>
          <p:cNvPr id="1031" name="Immagine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3338" y="0"/>
            <a:ext cx="1784351"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30440-0028-4E19-9C24-6B9767D9E49C}" type="slidenum">
              <a:rPr lang="it-IT" smtClean="0"/>
              <a:t>‹N›</a:t>
            </a:fld>
            <a:endParaRPr lang="it-IT"/>
          </a:p>
        </p:txBody>
      </p:sp>
    </p:spTree>
    <p:extLst>
      <p:ext uri="{BB962C8B-B14F-4D97-AF65-F5344CB8AC3E}">
        <p14:creationId xmlns:p14="http://schemas.microsoft.com/office/powerpoint/2010/main" val="2847802076"/>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8E412-4FA0-4AB4-A006-5F88BF4BADC4}" type="slidenum">
              <a:rPr lang="it-IT" smtClean="0"/>
              <a:t>‹N›</a:t>
            </a:fld>
            <a:endParaRPr lang="it-IT"/>
          </a:p>
        </p:txBody>
      </p:sp>
    </p:spTree>
    <p:extLst>
      <p:ext uri="{BB962C8B-B14F-4D97-AF65-F5344CB8AC3E}">
        <p14:creationId xmlns:p14="http://schemas.microsoft.com/office/powerpoint/2010/main" val="572718931"/>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9AB5E4"/>
            </a:gs>
            <a:gs pos="3999">
              <a:srgbClr val="CCDDF2"/>
            </a:gs>
            <a:gs pos="100000">
              <a:srgbClr val="E1E8F5"/>
            </a:gs>
          </a:gsLst>
          <a:lin ang="5400000"/>
        </a:gradFill>
        <a:effectLst/>
      </p:bgPr>
    </p:bg>
    <p:spTree>
      <p:nvGrpSpPr>
        <p:cNvPr id="1" name=""/>
        <p:cNvGrpSpPr/>
        <p:nvPr/>
      </p:nvGrpSpPr>
      <p:grpSpPr>
        <a:xfrm>
          <a:off x="0" y="0"/>
          <a:ext cx="0" cy="0"/>
          <a:chOff x="0" y="0"/>
          <a:chExt cx="0" cy="0"/>
        </a:xfrm>
      </p:grpSpPr>
      <p:sp>
        <p:nvSpPr>
          <p:cNvPr id="2050"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2051"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4CB36ABD-5721-42A8-B8A3-335EA8D9918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9AB5E4"/>
            </a:gs>
            <a:gs pos="3999">
              <a:srgbClr val="CCDDF2"/>
            </a:gs>
            <a:gs pos="100000">
              <a:srgbClr val="E1E8F5"/>
            </a:gs>
          </a:gsLst>
          <a:lin ang="5400000"/>
        </a:gradFill>
        <a:effectLst/>
      </p:bgPr>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3075"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A8A75D9F-3F1C-400A-B096-A4E103B04D8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hyperlink" Target="https://wiki.u-gov.it/confluence/pages/releaseview.action?pageId=51810588i" TargetMode="External"/><Relationship Id="rId2" Type="http://schemas.openxmlformats.org/officeDocument/2006/relationships/hyperlink" Target="https://wiki.u-gov.it/confluence/pages/releaseview.action?pageId=43713170" TargetMode="Externa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ctrTitle" idx="4294967295"/>
          </p:nvPr>
        </p:nvSpPr>
        <p:spPr>
          <a:xfrm>
            <a:off x="1766888" y="2133600"/>
            <a:ext cx="7377112" cy="2232025"/>
          </a:xfrm>
        </p:spPr>
        <p:txBody>
          <a:bodyPr/>
          <a:lstStyle/>
          <a:p>
            <a:pPr marL="571500" indent="-571500"/>
            <a:r>
              <a:rPr lang="it-IT" sz="6000" dirty="0">
                <a:solidFill>
                  <a:schemeClr val="accent1">
                    <a:lumMod val="75000"/>
                  </a:schemeClr>
                </a:solidFill>
                <a:latin typeface="Times New Roman" panose="02020603050405020304" pitchFamily="18" charset="0"/>
                <a:cs typeface="Times New Roman" panose="02020603050405020304" pitchFamily="18" charset="0"/>
              </a:rPr>
              <a:t>IRIS a supporto della </a:t>
            </a:r>
            <a:r>
              <a:rPr lang="it-IT" sz="6000" dirty="0" smtClean="0">
                <a:solidFill>
                  <a:schemeClr val="accent1">
                    <a:lumMod val="75000"/>
                  </a:schemeClr>
                </a:solidFill>
                <a:latin typeface="Times New Roman" panose="02020603050405020304" pitchFamily="18" charset="0"/>
                <a:cs typeface="Times New Roman" panose="02020603050405020304" pitchFamily="18" charset="0"/>
              </a:rPr>
              <a:t>QVR </a:t>
            </a:r>
            <a:r>
              <a:rPr lang="it-IT" dirty="0" smtClean="0">
                <a:solidFill>
                  <a:schemeClr val="accent1">
                    <a:lumMod val="75000"/>
                  </a:schemeClr>
                </a:solidFill>
                <a:latin typeface="Times New Roman" panose="02020603050405020304" pitchFamily="18" charset="0"/>
                <a:cs typeface="Times New Roman" panose="02020603050405020304" pitchFamily="18" charset="0"/>
              </a:rPr>
              <a:t>2011-2014</a:t>
            </a:r>
            <a:r>
              <a:rPr lang="it-IT" sz="60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it-IT" sz="6000" dirty="0">
              <a:solidFill>
                <a:schemeClr val="accent1">
                  <a:lumMod val="75000"/>
                </a:schemeClr>
              </a:solidFill>
              <a:latin typeface="Times New Roman" panose="02020603050405020304" pitchFamily="18" charset="0"/>
              <a:cs typeface="Times New Roman" panose="02020603050405020304" pitchFamily="18" charset="0"/>
            </a:endParaRPr>
          </a:p>
        </p:txBody>
      </p:sp>
      <p:cxnSp>
        <p:nvCxnSpPr>
          <p:cNvPr id="3" name="Connettore 1 2"/>
          <p:cNvCxnSpPr/>
          <p:nvPr/>
        </p:nvCxnSpPr>
        <p:spPr>
          <a:xfrm>
            <a:off x="2123728" y="4653136"/>
            <a:ext cx="6552728"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4154817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8829" y="980728"/>
            <a:ext cx="6105525"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olo 5"/>
          <p:cNvSpPr txBox="1">
            <a:spLocks/>
          </p:cNvSpPr>
          <p:nvPr/>
        </p:nvSpPr>
        <p:spPr bwMode="auto">
          <a:xfrm>
            <a:off x="1907704" y="518"/>
            <a:ext cx="705678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2800" b="1" dirty="0" smtClean="0">
                <a:solidFill>
                  <a:schemeClr val="accent1">
                    <a:lumMod val="75000"/>
                  </a:schemeClr>
                </a:solidFill>
              </a:rPr>
              <a:t>ALCUNI CONCETTI DI 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Rettangolo 2"/>
          <p:cNvSpPr/>
          <p:nvPr/>
        </p:nvSpPr>
        <p:spPr>
          <a:xfrm>
            <a:off x="1799185" y="4952337"/>
            <a:ext cx="7344815" cy="1938992"/>
          </a:xfrm>
          <a:prstGeom prst="rect">
            <a:avLst/>
          </a:prstGeom>
        </p:spPr>
        <p:txBody>
          <a:bodyPr wrap="square">
            <a:spAutoFit/>
          </a:bodyPr>
          <a:lstStyle/>
          <a:p>
            <a:pPr algn="l"/>
            <a:r>
              <a:rPr lang="it-IT" sz="1200" b="1" dirty="0" smtClean="0"/>
              <a:t>Le mie registrazioni</a:t>
            </a:r>
            <a:r>
              <a:rPr lang="it-IT" sz="1200" dirty="0" smtClean="0"/>
              <a:t>: </a:t>
            </a:r>
            <a:r>
              <a:rPr lang="it-IT" sz="1200" dirty="0"/>
              <a:t>contiene tutti i prodotti per i quali l’utente</a:t>
            </a:r>
            <a:r>
              <a:rPr lang="it-IT" sz="1200" b="1" dirty="0"/>
              <a:t> </a:t>
            </a:r>
            <a:r>
              <a:rPr lang="it-IT" sz="1200" dirty="0"/>
              <a:t>è</a:t>
            </a:r>
            <a:r>
              <a:rPr lang="it-IT" sz="1200" b="1" dirty="0"/>
              <a:t> </a:t>
            </a:r>
            <a:r>
              <a:rPr lang="it-IT" sz="1200" dirty="0"/>
              <a:t>responsabile del dato</a:t>
            </a:r>
            <a:r>
              <a:rPr lang="it-IT" sz="1200" b="1" dirty="0"/>
              <a:t> </a:t>
            </a:r>
            <a:r>
              <a:rPr lang="it-IT" sz="1200" dirty="0"/>
              <a:t>o</a:t>
            </a:r>
            <a:r>
              <a:rPr lang="it-IT" sz="1200" b="1" dirty="0"/>
              <a:t> </a:t>
            </a:r>
            <a:r>
              <a:rPr lang="it-IT" sz="1200" dirty="0"/>
              <a:t>autore riconosciuto.</a:t>
            </a:r>
          </a:p>
          <a:p>
            <a:r>
              <a:rPr lang="it-IT" sz="1200" dirty="0"/>
              <a:t> </a:t>
            </a:r>
          </a:p>
          <a:p>
            <a:pPr algn="l"/>
            <a:r>
              <a:rPr lang="it-IT" sz="1200" b="1" dirty="0"/>
              <a:t>Prodotti da Riconoscere</a:t>
            </a:r>
            <a:r>
              <a:rPr lang="it-IT" sz="1200" dirty="0"/>
              <a:t>: presenta</a:t>
            </a:r>
            <a:r>
              <a:rPr lang="it-IT" sz="1200" b="1" dirty="0"/>
              <a:t> </a:t>
            </a:r>
            <a:r>
              <a:rPr lang="it-IT" sz="1200" dirty="0"/>
              <a:t>i prodotti, individuati in automatico dal sistema, che potenzialmente</a:t>
            </a:r>
            <a:r>
              <a:rPr lang="it-IT" sz="1200" b="1" dirty="0"/>
              <a:t> </a:t>
            </a:r>
            <a:r>
              <a:rPr lang="it-IT" sz="1200" dirty="0"/>
              <a:t>appartengono all’utente e sui quali egli può effettuare l' auto‐riconoscimento. Queste registrazioni sono state inserite da un altro coautore, il quale ha trascritto il nome dell’utente nel campo “Autori” ma non ha effettuato il riconoscimento che lo riguarda.</a:t>
            </a:r>
          </a:p>
          <a:p>
            <a:r>
              <a:rPr lang="it-IT" sz="1200" dirty="0"/>
              <a:t> </a:t>
            </a:r>
          </a:p>
          <a:p>
            <a:pPr algn="l"/>
            <a:r>
              <a:rPr lang="it-IT" sz="1200" b="1" dirty="0"/>
              <a:t>Riconoscimenti da </a:t>
            </a:r>
            <a:r>
              <a:rPr lang="it-IT" sz="1200" b="1" dirty="0" smtClean="0"/>
              <a:t>Validare</a:t>
            </a:r>
            <a:r>
              <a:rPr lang="it-IT" sz="1200" dirty="0" smtClean="0"/>
              <a:t>: </a:t>
            </a:r>
            <a:r>
              <a:rPr lang="it-IT" sz="1200" dirty="0"/>
              <a:t>presenta i prodotti per i</a:t>
            </a:r>
            <a:r>
              <a:rPr lang="it-IT" sz="1200" b="1" dirty="0"/>
              <a:t> </a:t>
            </a:r>
            <a:r>
              <a:rPr lang="it-IT" sz="1200" dirty="0"/>
              <a:t>quali l’utente è il </a:t>
            </a:r>
            <a:r>
              <a:rPr lang="it-IT" sz="1200" dirty="0" err="1"/>
              <a:t>RdD</a:t>
            </a:r>
            <a:r>
              <a:rPr lang="it-IT" sz="1200" dirty="0"/>
              <a:t>,</a:t>
            </a:r>
            <a:r>
              <a:rPr lang="it-IT" sz="1200" b="1" dirty="0"/>
              <a:t> </a:t>
            </a:r>
            <a:r>
              <a:rPr lang="it-IT" sz="1200" dirty="0"/>
              <a:t>e</a:t>
            </a:r>
            <a:r>
              <a:rPr lang="it-IT" sz="1200" b="1" dirty="0"/>
              <a:t> </a:t>
            </a:r>
            <a:r>
              <a:rPr lang="it-IT" sz="1200" dirty="0"/>
              <a:t>sui quali</a:t>
            </a:r>
            <a:r>
              <a:rPr lang="it-IT" sz="1200" b="1" dirty="0"/>
              <a:t> </a:t>
            </a:r>
            <a:r>
              <a:rPr lang="it-IT" sz="1200" dirty="0"/>
              <a:t>dei co‐autori</a:t>
            </a:r>
            <a:r>
              <a:rPr lang="it-IT" sz="1200" b="1" dirty="0"/>
              <a:t> </a:t>
            </a:r>
            <a:r>
              <a:rPr lang="it-IT" sz="1200" dirty="0"/>
              <a:t>hanno effettuato un auto‐riconoscimento; l’utente deve confermare tali auto‐riconoscimenti o rifiutarli</a:t>
            </a:r>
          </a:p>
        </p:txBody>
      </p:sp>
    </p:spTree>
    <p:extLst>
      <p:ext uri="{BB962C8B-B14F-4D97-AF65-F5344CB8AC3E}">
        <p14:creationId xmlns:p14="http://schemas.microsoft.com/office/powerpoint/2010/main" val="3339119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849219" y="1268760"/>
            <a:ext cx="7056784" cy="5632311"/>
          </a:xfrm>
          <a:prstGeom prst="rect">
            <a:avLst/>
          </a:prstGeom>
          <a:noFill/>
        </p:spPr>
        <p:txBody>
          <a:bodyPr wrap="square" rtlCol="0">
            <a:spAutoFit/>
          </a:bodyPr>
          <a:lstStyle/>
          <a:p>
            <a:pPr algn="just"/>
            <a:r>
              <a:rPr lang="it-IT" sz="1200" b="1" dirty="0" smtClean="0"/>
              <a:t> AUTORE RICONOSCIUTO</a:t>
            </a:r>
            <a:r>
              <a:rPr lang="it-IT" sz="1200" dirty="0" smtClean="0"/>
              <a:t>: gli autori “riconosciuti” di un prodotto sono quelli che sono stati identificati</a:t>
            </a:r>
            <a:r>
              <a:rPr lang="it-IT" sz="1200" u="sng" dirty="0" smtClean="0"/>
              <a:t> </a:t>
            </a:r>
            <a:r>
              <a:rPr lang="it-IT" sz="1200" dirty="0" smtClean="0"/>
              <a:t>nelle anagrafiche ufficiali del sistema (cioè nelle anagrafiche ufficiali dell’Ateneo). Una volta che il collegamento tra il nome dell’autore e l’entità autore presente in anagrafica è stato effettuato, sarà possibile visualizzare i suoi dettagli (ruolo, dipartimento di afferenza, SSD, ecc. ) nelle schede del catalogo. Il riconoscimento di se stessi e dei colleghi di Ateneo come autori della pubblicazione è obbligatorio quando si inserisce un prodotto.</a:t>
            </a:r>
          </a:p>
          <a:p>
            <a:r>
              <a:rPr lang="it-IT" sz="1200" dirty="0" smtClean="0"/>
              <a:t> </a:t>
            </a:r>
          </a:p>
          <a:p>
            <a:pPr algn="just"/>
            <a:r>
              <a:rPr lang="it-IT" sz="1200" b="1" dirty="0" smtClean="0"/>
              <a:t>PRODOTTO PROVVISORIO</a:t>
            </a:r>
            <a:r>
              <a:rPr lang="it-IT" sz="1200" dirty="0" smtClean="0"/>
              <a:t>: è un prodotto in cui mancano ancora informazioni obbligatorie e pertanto è in attesa di completamento. È possibile modificarlo, completarlo o eliminarlo definitivamente in qualsiasi momento. I prodotti si presentano con l’etichetta “provvisorio” sia negli elenchi sintetici di Desktop Prodotti (il </a:t>
            </a:r>
            <a:r>
              <a:rPr lang="it-IT" sz="1200" i="1" dirty="0" smtClean="0"/>
              <a:t>back office</a:t>
            </a:r>
            <a:r>
              <a:rPr lang="it-IT" sz="1200" dirty="0" smtClean="0"/>
              <a:t> per la gestione dei prodotti) che nella visualizzazione completa del singolo prodotto. Nell’elenco delle operazioni svolte sul prodotto, così come registrate nella Cronologia (visibile se si attiva il tasto “Vedi storico”), lo status “provvisorio” è indicato con il termine “bozza” . I prodotti provvisori non compaiono nel catalogo pubblico fino a quando non sono stati completati e resi definitivi.</a:t>
            </a:r>
          </a:p>
          <a:p>
            <a:pPr algn="just"/>
            <a:r>
              <a:rPr lang="it-IT" sz="1200" dirty="0" smtClean="0"/>
              <a:t> </a:t>
            </a:r>
          </a:p>
          <a:p>
            <a:pPr algn="just"/>
            <a:r>
              <a:rPr lang="it-IT" sz="1200" dirty="0" smtClean="0"/>
              <a:t> </a:t>
            </a:r>
          </a:p>
          <a:p>
            <a:pPr algn="just"/>
            <a:r>
              <a:rPr lang="it-IT" sz="1200" b="1" dirty="0" smtClean="0"/>
              <a:t>PRODOTTO DEFINITIVO: </a:t>
            </a:r>
            <a:r>
              <a:rPr lang="it-IT" sz="1200" dirty="0" smtClean="0"/>
              <a:t>è un prodotto dichiarato "completo" e quindi non più modificabile. Solo i prodotti definitivi vengono trasmessi e sincronizzati con il Sito Ministeriale. Per eventuali modifiche si deve richiedere al proprio referente o amministratore del sistema di porlo nuovamente in stato PROVVISORIO.</a:t>
            </a:r>
          </a:p>
          <a:p>
            <a:pPr algn="just"/>
            <a:r>
              <a:rPr lang="it-IT" sz="1200" dirty="0"/>
              <a:t> </a:t>
            </a:r>
          </a:p>
          <a:p>
            <a:pPr algn="just"/>
            <a:r>
              <a:rPr lang="it-IT" sz="1200" b="1" dirty="0"/>
              <a:t>RESPONSABILE SCHEDA PRODOTTO: </a:t>
            </a:r>
            <a:r>
              <a:rPr lang="it-IT" sz="1200" dirty="0"/>
              <a:t>è l’utente a cui viene affidata la gestione della scheda prodotto per eventuali modifiche future, riconoscimento/disconoscimento autori o eliminazione. Il responsabile del dato è indicato sia nell'elenco dei prodotti in "Desktop prodotti", sia nel box "Informazioni generali" nel dettaglio di una scheda prodotto.</a:t>
            </a:r>
          </a:p>
          <a:p>
            <a:pPr algn="just"/>
            <a:r>
              <a:rPr lang="it-IT" sz="1200" dirty="0"/>
              <a:t> </a:t>
            </a:r>
          </a:p>
          <a:p>
            <a:pPr algn="just"/>
            <a:r>
              <a:rPr lang="it-IT" sz="1200" dirty="0"/>
              <a:t>Con IRIS questa funzione è trasferibile dall’uno all’altro dei coautori di un </a:t>
            </a:r>
            <a:r>
              <a:rPr lang="it-IT" sz="1200" dirty="0" smtClean="0"/>
              <a:t>prodotto</a:t>
            </a:r>
            <a:r>
              <a:rPr lang="it-IT" sz="1200" i="1" dirty="0">
                <a:solidFill>
                  <a:schemeClr val="accent1"/>
                </a:solidFill>
                <a:latin typeface="Times New Roman" panose="02020603050405020304" pitchFamily="18" charset="0"/>
                <a:cs typeface="Times New Roman" panose="02020603050405020304" pitchFamily="18" charset="0"/>
              </a:rPr>
              <a:t/>
            </a:r>
            <a:br>
              <a:rPr lang="it-IT" sz="1200" i="1" dirty="0">
                <a:solidFill>
                  <a:schemeClr val="accent1"/>
                </a:solidFill>
                <a:latin typeface="Times New Roman" panose="02020603050405020304" pitchFamily="18" charset="0"/>
                <a:cs typeface="Times New Roman" panose="02020603050405020304" pitchFamily="18" charset="0"/>
              </a:rPr>
            </a:br>
            <a:endParaRPr lang="it-IT" sz="1200" dirty="0">
              <a:latin typeface="Times New Roman" panose="02020603050405020304" pitchFamily="18" charset="0"/>
              <a:cs typeface="Times New Roman" panose="02020603050405020304" pitchFamily="18" charset="0"/>
            </a:endParaRPr>
          </a:p>
        </p:txBody>
      </p:sp>
      <p:sp>
        <p:nvSpPr>
          <p:cNvPr id="6" name="Titolo 5"/>
          <p:cNvSpPr>
            <a:spLocks noGrp="1"/>
          </p:cNvSpPr>
          <p:nvPr>
            <p:ph type="ctrTitle"/>
          </p:nvPr>
        </p:nvSpPr>
        <p:spPr>
          <a:xfrm>
            <a:off x="1839077" y="86767"/>
            <a:ext cx="7056783" cy="1470025"/>
          </a:xfrm>
        </p:spPr>
        <p:txBody>
          <a:bodyPr/>
          <a:lstStyle/>
          <a:p>
            <a:pPr marL="571500" indent="-571500"/>
            <a:r>
              <a:rPr lang="it-IT" sz="2800" b="1" dirty="0" smtClean="0">
                <a:solidFill>
                  <a:schemeClr val="accent1">
                    <a:lumMod val="75000"/>
                  </a:schemeClr>
                </a:solidFill>
              </a:rPr>
              <a:t>ALCUNI CONCETTI </a:t>
            </a:r>
            <a:r>
              <a:rPr lang="it-IT" sz="2800" b="1" dirty="0">
                <a:solidFill>
                  <a:schemeClr val="accent1">
                    <a:lumMod val="75000"/>
                  </a:schemeClr>
                </a:solidFill>
              </a:rPr>
              <a:t>DI BASE E </a:t>
            </a:r>
            <a:r>
              <a:rPr lang="it-IT" sz="2800" b="1" dirty="0" smtClean="0">
                <a:solidFill>
                  <a:schemeClr val="accent1">
                    <a:lumMod val="75000"/>
                  </a:schemeClr>
                </a:solidFill>
              </a:rPr>
              <a:t>TERMINOLOGIA</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138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7" name="Titolo 5"/>
          <p:cNvSpPr txBox="1">
            <a:spLocks/>
          </p:cNvSpPr>
          <p:nvPr/>
        </p:nvSpPr>
        <p:spPr bwMode="auto">
          <a:xfrm>
            <a:off x="1907704" y="518"/>
            <a:ext cx="705678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2800" b="1" dirty="0" smtClean="0">
                <a:solidFill>
                  <a:schemeClr val="accent1">
                    <a:lumMod val="75000"/>
                  </a:schemeClr>
                </a:solidFill>
              </a:rPr>
              <a:t>ALCUNI CONCETTI DI 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240408"/>
            <a:ext cx="5143500" cy="1477963"/>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817947" y="2924944"/>
            <a:ext cx="7236296" cy="1754326"/>
          </a:xfrm>
          <a:prstGeom prst="rect">
            <a:avLst/>
          </a:prstGeom>
        </p:spPr>
        <p:txBody>
          <a:bodyPr wrap="square">
            <a:spAutoFit/>
          </a:bodyPr>
          <a:lstStyle/>
          <a:p>
            <a:pPr lvl="0" algn="just"/>
            <a:r>
              <a:rPr lang="it-IT" sz="1200" b="1" dirty="0" smtClean="0">
                <a:solidFill>
                  <a:srgbClr val="FF0000"/>
                </a:solidFill>
              </a:rPr>
              <a:t>Cambia Responsabile della scheda</a:t>
            </a:r>
            <a:r>
              <a:rPr lang="it-IT" sz="1200" b="1" dirty="0" smtClean="0"/>
              <a:t>: </a:t>
            </a:r>
            <a:r>
              <a:rPr lang="it-IT" sz="1200" i="1" dirty="0" smtClean="0"/>
              <a:t>per trasferire la responsabilità del dato ad altro coautore</a:t>
            </a:r>
            <a:r>
              <a:rPr lang="it-IT" sz="1200" b="1" i="1" dirty="0" smtClean="0"/>
              <a:t> </a:t>
            </a:r>
            <a:r>
              <a:rPr lang="it-IT" sz="1200" i="1" dirty="0" smtClean="0"/>
              <a:t>(è possibile</a:t>
            </a:r>
            <a:r>
              <a:rPr lang="it-IT" sz="1200" b="1" i="1" dirty="0" smtClean="0"/>
              <a:t> </a:t>
            </a:r>
            <a:r>
              <a:rPr lang="it-IT" sz="1200" i="1" dirty="0" smtClean="0"/>
              <a:t>anche il trasferimento della </a:t>
            </a:r>
            <a:r>
              <a:rPr lang="it-IT" sz="1200" i="1" dirty="0" err="1" smtClean="0"/>
              <a:t>RdD</a:t>
            </a:r>
            <a:r>
              <a:rPr lang="it-IT" sz="1200" i="1" dirty="0" smtClean="0"/>
              <a:t> su un nominativo estraneo al gruppo dei coautori del prodotto).</a:t>
            </a:r>
          </a:p>
          <a:p>
            <a:pPr algn="just"/>
            <a:r>
              <a:rPr lang="it-IT" sz="1200" b="1" dirty="0" smtClean="0">
                <a:solidFill>
                  <a:srgbClr val="FF0000"/>
                </a:solidFill>
              </a:rPr>
              <a:t>Completa </a:t>
            </a:r>
            <a:r>
              <a:rPr lang="it-IT" sz="1200" b="1" dirty="0">
                <a:solidFill>
                  <a:srgbClr val="FF0000"/>
                </a:solidFill>
              </a:rPr>
              <a:t>inserimento</a:t>
            </a:r>
            <a:r>
              <a:rPr lang="it-IT" sz="1200" dirty="0">
                <a:solidFill>
                  <a:srgbClr val="FF0000"/>
                </a:solidFill>
              </a:rPr>
              <a:t>: </a:t>
            </a:r>
            <a:r>
              <a:rPr lang="it-IT" sz="1200" i="1" dirty="0"/>
              <a:t>azione eseguibile su prodotti provvisori o riaperti</a:t>
            </a:r>
            <a:r>
              <a:rPr lang="it-IT" sz="1200" dirty="0"/>
              <a:t>.</a:t>
            </a:r>
          </a:p>
          <a:p>
            <a:pPr algn="just"/>
            <a:r>
              <a:rPr lang="it-IT" sz="1200" b="1" dirty="0" smtClean="0">
                <a:solidFill>
                  <a:srgbClr val="FF0000"/>
                </a:solidFill>
              </a:rPr>
              <a:t>Elimina</a:t>
            </a:r>
            <a:r>
              <a:rPr lang="it-IT" sz="1200" b="1" dirty="0">
                <a:solidFill>
                  <a:srgbClr val="FF0000"/>
                </a:solidFill>
              </a:rPr>
              <a:t>: </a:t>
            </a:r>
            <a:r>
              <a:rPr lang="it-IT" sz="1200" i="1" dirty="0"/>
              <a:t>per eliminare un prodotto; l’azione</a:t>
            </a:r>
            <a:r>
              <a:rPr lang="it-IT" sz="1200" b="1" i="1" dirty="0"/>
              <a:t> </a:t>
            </a:r>
            <a:r>
              <a:rPr lang="it-IT" sz="1200" i="1" dirty="0"/>
              <a:t>è eseguibile solo su</a:t>
            </a:r>
            <a:r>
              <a:rPr lang="it-IT" sz="1200" b="1" i="1" dirty="0"/>
              <a:t> </a:t>
            </a:r>
            <a:r>
              <a:rPr lang="it-IT" sz="1200" i="1" dirty="0"/>
              <a:t>prodotti provvisori di cui si è </a:t>
            </a:r>
            <a:r>
              <a:rPr lang="it-IT" sz="1200" i="1" dirty="0" err="1"/>
              <a:t>RdD</a:t>
            </a:r>
            <a:r>
              <a:rPr lang="it-IT" sz="1200" i="1" dirty="0"/>
              <a:t>.</a:t>
            </a:r>
            <a:r>
              <a:rPr lang="it-IT" sz="1200" b="1" i="1" dirty="0"/>
              <a:t> </a:t>
            </a:r>
            <a:r>
              <a:rPr lang="it-IT" sz="1200" i="1" dirty="0"/>
              <a:t>Altrimenti, l’eliminazione di un prodotto definitivo può essere eseguita previa riapertura del prodotto da parte di un </a:t>
            </a:r>
            <a:r>
              <a:rPr lang="it-IT" sz="1200" i="1" dirty="0" err="1"/>
              <a:t>superuser</a:t>
            </a:r>
            <a:r>
              <a:rPr lang="it-IT" sz="1200" i="1" dirty="0"/>
              <a:t> o amministratore.</a:t>
            </a:r>
          </a:p>
          <a:p>
            <a:pPr algn="just"/>
            <a:r>
              <a:rPr lang="it-IT" sz="1200" dirty="0" smtClean="0">
                <a:solidFill>
                  <a:srgbClr val="FF0000"/>
                </a:solidFill>
              </a:rPr>
              <a:t>R</a:t>
            </a:r>
            <a:r>
              <a:rPr lang="it-IT" sz="1200" b="1" dirty="0" smtClean="0">
                <a:solidFill>
                  <a:srgbClr val="FF0000"/>
                </a:solidFill>
              </a:rPr>
              <a:t>iconosciti</a:t>
            </a:r>
            <a:r>
              <a:rPr lang="it-IT" sz="1200" b="1" dirty="0">
                <a:solidFill>
                  <a:srgbClr val="FF0000"/>
                </a:solidFill>
              </a:rPr>
              <a:t>: </a:t>
            </a:r>
            <a:r>
              <a:rPr lang="it-IT" sz="1200" i="1" dirty="0"/>
              <a:t>per auto‐riconoscersi su un prodotto di cui si</a:t>
            </a:r>
            <a:r>
              <a:rPr lang="it-IT" sz="1200" b="1" i="1" dirty="0"/>
              <a:t> </a:t>
            </a:r>
            <a:r>
              <a:rPr lang="it-IT" sz="1200" i="1" dirty="0"/>
              <a:t>è</a:t>
            </a:r>
            <a:r>
              <a:rPr lang="it-IT" sz="1200" b="1" i="1" dirty="0"/>
              <a:t> </a:t>
            </a:r>
            <a:r>
              <a:rPr lang="it-IT" sz="1200" i="1" dirty="0"/>
              <a:t>coautori.</a:t>
            </a:r>
          </a:p>
          <a:p>
            <a:pPr algn="just"/>
            <a:r>
              <a:rPr lang="it-IT" sz="1200" b="1" dirty="0" smtClean="0">
                <a:solidFill>
                  <a:srgbClr val="FF0000"/>
                </a:solidFill>
              </a:rPr>
              <a:t>Disconosciti</a:t>
            </a:r>
            <a:r>
              <a:rPr lang="it-IT" sz="1200" b="1" dirty="0">
                <a:solidFill>
                  <a:srgbClr val="FF0000"/>
                </a:solidFill>
              </a:rPr>
              <a:t>: </a:t>
            </a:r>
            <a:r>
              <a:rPr lang="it-IT" sz="1200" i="1" dirty="0"/>
              <a:t>per eliminare il proprio nominativo su un prodotto di cui non si è aut</a:t>
            </a:r>
            <a:r>
              <a:rPr lang="it-IT" sz="1200" b="1" i="1" dirty="0"/>
              <a:t> </a:t>
            </a:r>
            <a:r>
              <a:rPr lang="it-IT" sz="1200" i="1" dirty="0"/>
              <a:t>ori.</a:t>
            </a:r>
          </a:p>
        </p:txBody>
      </p:sp>
      <p:sp>
        <p:nvSpPr>
          <p:cNvPr id="10" name="CasellaDiTesto 9"/>
          <p:cNvSpPr txBox="1"/>
          <p:nvPr/>
        </p:nvSpPr>
        <p:spPr>
          <a:xfrm>
            <a:off x="2483768" y="4875198"/>
            <a:ext cx="4195379" cy="1477328"/>
          </a:xfrm>
          <a:prstGeom prst="rect">
            <a:avLst/>
          </a:prstGeom>
          <a:noFill/>
        </p:spPr>
        <p:txBody>
          <a:bodyPr wrap="none" rtlCol="0">
            <a:spAutoFit/>
          </a:bodyPr>
          <a:lstStyle/>
          <a:p>
            <a:pPr algn="l"/>
            <a:r>
              <a:rPr lang="it-IT" b="1" dirty="0" smtClean="0">
                <a:solidFill>
                  <a:schemeClr val="accent3">
                    <a:lumMod val="75000"/>
                  </a:schemeClr>
                </a:solidFill>
              </a:rPr>
              <a:t>Altre azioni:</a:t>
            </a:r>
          </a:p>
          <a:p>
            <a:pPr algn="l"/>
            <a:r>
              <a:rPr lang="it-IT" sz="1200" b="1" dirty="0" smtClean="0"/>
              <a:t>Re‐invia</a:t>
            </a:r>
            <a:r>
              <a:rPr lang="it-IT" sz="1200" dirty="0" smtClean="0"/>
              <a:t> </a:t>
            </a:r>
            <a:r>
              <a:rPr lang="it-IT" sz="1200" b="1" dirty="0"/>
              <a:t>al sito </a:t>
            </a:r>
            <a:r>
              <a:rPr lang="it-IT" sz="1200" b="1" dirty="0" smtClean="0"/>
              <a:t>docente</a:t>
            </a:r>
          </a:p>
          <a:p>
            <a:pPr algn="l"/>
            <a:r>
              <a:rPr lang="it-IT" sz="1200" b="1" dirty="0"/>
              <a:t>Vedi versione </a:t>
            </a:r>
            <a:r>
              <a:rPr lang="it-IT" sz="1200" b="1" dirty="0" smtClean="0"/>
              <a:t>pubblica</a:t>
            </a:r>
          </a:p>
          <a:p>
            <a:pPr algn="l"/>
            <a:r>
              <a:rPr lang="it-IT" sz="1200" b="1" dirty="0"/>
              <a:t>Vedi </a:t>
            </a:r>
            <a:r>
              <a:rPr lang="it-IT" sz="1200" b="1" dirty="0" smtClean="0"/>
              <a:t>statistiche</a:t>
            </a:r>
          </a:p>
          <a:p>
            <a:pPr algn="l"/>
            <a:r>
              <a:rPr lang="it-IT" sz="1200" b="1" dirty="0"/>
              <a:t>Vedi </a:t>
            </a:r>
            <a:r>
              <a:rPr lang="it-IT" sz="1200" b="1" dirty="0" smtClean="0"/>
              <a:t>Storico</a:t>
            </a:r>
          </a:p>
          <a:p>
            <a:pPr algn="l"/>
            <a:r>
              <a:rPr lang="it-IT" sz="1200" b="1" dirty="0" smtClean="0"/>
              <a:t>Integra (solo per </a:t>
            </a:r>
            <a:r>
              <a:rPr lang="it-IT" sz="1200" b="1" dirty="0" err="1" smtClean="0"/>
              <a:t>superuser</a:t>
            </a:r>
            <a:r>
              <a:rPr lang="it-IT" sz="1200" b="1" dirty="0" smtClean="0"/>
              <a:t>  e diverso dalla riapertura!)</a:t>
            </a:r>
          </a:p>
          <a:p>
            <a:pPr algn="l"/>
            <a:r>
              <a:rPr lang="it-IT" sz="1200" b="1" dirty="0"/>
              <a:t>Contatta il responsabile della scheda</a:t>
            </a:r>
            <a:endParaRPr lang="it-IT" sz="1200" dirty="0"/>
          </a:p>
        </p:txBody>
      </p:sp>
      <p:sp>
        <p:nvSpPr>
          <p:cNvPr id="16" name="Rettangolo 15"/>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65673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851901" y="1432181"/>
            <a:ext cx="7056784" cy="2031325"/>
          </a:xfrm>
          <a:prstGeom prst="rect">
            <a:avLst/>
          </a:prstGeom>
          <a:noFill/>
        </p:spPr>
        <p:txBody>
          <a:bodyPr wrap="square" rtlCol="0">
            <a:spAutoFit/>
          </a:bodyPr>
          <a:lstStyle/>
          <a:p>
            <a:pPr algn="just"/>
            <a:r>
              <a:rPr lang="it-IT" sz="1200" dirty="0" smtClean="0"/>
              <a:t>La </a:t>
            </a:r>
            <a:r>
              <a:rPr lang="it-IT" sz="1400" b="1" dirty="0">
                <a:solidFill>
                  <a:schemeClr val="accent1">
                    <a:lumMod val="75000"/>
                  </a:schemeClr>
                </a:solidFill>
              </a:rPr>
              <a:t>Visione Personale</a:t>
            </a:r>
            <a:r>
              <a:rPr lang="it-IT" sz="1400" dirty="0">
                <a:solidFill>
                  <a:schemeClr val="accent1">
                    <a:lumMod val="75000"/>
                  </a:schemeClr>
                </a:solidFill>
              </a:rPr>
              <a:t> </a:t>
            </a:r>
            <a:r>
              <a:rPr lang="it-IT" sz="1200" dirty="0"/>
              <a:t>è quella propria del Ricercatore (l’utente standard del vecchio sistema </a:t>
            </a:r>
            <a:r>
              <a:rPr lang="it-IT" sz="1200" dirty="0" err="1"/>
              <a:t>Ugov</a:t>
            </a:r>
            <a:r>
              <a:rPr lang="it-IT" sz="1200" dirty="0"/>
              <a:t>), che accede al catalogo per gestire le proprie pubblicazioni ed il proprio profilo.</a:t>
            </a:r>
          </a:p>
          <a:p>
            <a:pPr algn="just"/>
            <a:r>
              <a:rPr lang="it-IT" sz="1200" dirty="0"/>
              <a:t> </a:t>
            </a:r>
          </a:p>
          <a:p>
            <a:pPr algn="just"/>
            <a:r>
              <a:rPr lang="it-IT" sz="1200" dirty="0"/>
              <a:t>La </a:t>
            </a:r>
            <a:r>
              <a:rPr lang="it-IT" sz="1400" b="1" dirty="0">
                <a:solidFill>
                  <a:schemeClr val="accent1">
                    <a:lumMod val="75000"/>
                  </a:schemeClr>
                </a:solidFill>
              </a:rPr>
              <a:t>Visione Dipartimentale</a:t>
            </a:r>
            <a:r>
              <a:rPr lang="it-IT" sz="1400" dirty="0">
                <a:solidFill>
                  <a:schemeClr val="accent1">
                    <a:lumMod val="75000"/>
                  </a:schemeClr>
                </a:solidFill>
              </a:rPr>
              <a:t> </a:t>
            </a:r>
            <a:r>
              <a:rPr lang="it-IT" sz="1200" dirty="0"/>
              <a:t>è propria del Superutente o Referente dipartimentale del catalogo; rende disponibili funzioni gestionali sui tutti i prodotti afferenti al contesto del dipartimento.</a:t>
            </a:r>
          </a:p>
          <a:p>
            <a:pPr algn="just"/>
            <a:r>
              <a:rPr lang="it-IT" sz="1200" dirty="0"/>
              <a:t> </a:t>
            </a:r>
          </a:p>
          <a:p>
            <a:pPr algn="just"/>
            <a:r>
              <a:rPr lang="it-IT" sz="1200" dirty="0"/>
              <a:t>La </a:t>
            </a:r>
            <a:r>
              <a:rPr lang="it-IT" sz="1400" b="1" dirty="0">
                <a:solidFill>
                  <a:schemeClr val="accent1">
                    <a:lumMod val="75000"/>
                  </a:schemeClr>
                </a:solidFill>
              </a:rPr>
              <a:t>Visione Completa</a:t>
            </a:r>
            <a:r>
              <a:rPr lang="it-IT" sz="1400" dirty="0">
                <a:solidFill>
                  <a:schemeClr val="accent1">
                    <a:lumMod val="75000"/>
                  </a:schemeClr>
                </a:solidFill>
              </a:rPr>
              <a:t> </a:t>
            </a:r>
            <a:r>
              <a:rPr lang="it-IT" sz="1200" dirty="0"/>
              <a:t>appartiene a gli Amministratori del catalogo e si dispiega sull’intera base dati dei </a:t>
            </a:r>
            <a:r>
              <a:rPr lang="it-IT" sz="1200" dirty="0" smtClean="0"/>
              <a:t>prodotti</a:t>
            </a:r>
          </a:p>
          <a:p>
            <a:pPr algn="just"/>
            <a:endParaRPr lang="it-IT" sz="1200" dirty="0" smtClean="0"/>
          </a:p>
          <a:p>
            <a:pPr algn="just"/>
            <a:r>
              <a:rPr lang="it-IT" sz="1200" b="1" dirty="0"/>
              <a:t> </a:t>
            </a:r>
            <a:endParaRPr lang="it-IT" sz="1200" dirty="0">
              <a:latin typeface="Times New Roman" panose="02020603050405020304" pitchFamily="18" charset="0"/>
              <a:cs typeface="Times New Roman" panose="02020603050405020304" pitchFamily="18" charset="0"/>
            </a:endParaRPr>
          </a:p>
        </p:txBody>
      </p:sp>
      <p:sp>
        <p:nvSpPr>
          <p:cNvPr id="6" name="Titolo 5"/>
          <p:cNvSpPr>
            <a:spLocks noGrp="1"/>
          </p:cNvSpPr>
          <p:nvPr>
            <p:ph type="ctrTitle"/>
          </p:nvPr>
        </p:nvSpPr>
        <p:spPr>
          <a:xfrm>
            <a:off x="1839077" y="188640"/>
            <a:ext cx="7056783" cy="1196752"/>
          </a:xfrm>
        </p:spPr>
        <p:txBody>
          <a:bodyPr/>
          <a:lstStyle/>
          <a:p>
            <a:pPr marL="571500" indent="-571500"/>
            <a:r>
              <a:rPr lang="it-IT" sz="2800" b="1" dirty="0" smtClean="0">
                <a:solidFill>
                  <a:schemeClr val="accent1">
                    <a:lumMod val="75000"/>
                  </a:schemeClr>
                </a:solidFill>
              </a:rPr>
              <a:t>ALCUNI CONCETTI </a:t>
            </a:r>
            <a:r>
              <a:rPr lang="it-IT" sz="2800" b="1" dirty="0">
                <a:solidFill>
                  <a:schemeClr val="accent1">
                    <a:lumMod val="75000"/>
                  </a:schemeClr>
                </a:solidFill>
              </a:rPr>
              <a:t>DI BASE E </a:t>
            </a:r>
            <a:r>
              <a:rPr lang="it-IT" sz="2800" b="1" dirty="0" smtClean="0">
                <a:solidFill>
                  <a:schemeClr val="accent1">
                    <a:lumMod val="75000"/>
                  </a:schemeClr>
                </a:solidFill>
              </a:rPr>
              <a:t>TERMINOLOGIA</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Rettangolo 1"/>
          <p:cNvSpPr/>
          <p:nvPr/>
        </p:nvSpPr>
        <p:spPr>
          <a:xfrm>
            <a:off x="1851900" y="3169999"/>
            <a:ext cx="6824555" cy="2677656"/>
          </a:xfrm>
          <a:prstGeom prst="rect">
            <a:avLst/>
          </a:prstGeom>
        </p:spPr>
        <p:txBody>
          <a:bodyPr wrap="square">
            <a:spAutoFit/>
          </a:bodyPr>
          <a:lstStyle/>
          <a:p>
            <a:r>
              <a:rPr lang="it-IT" sz="2400" dirty="0" smtClean="0">
                <a:solidFill>
                  <a:schemeClr val="accent1"/>
                </a:solidFill>
                <a:latin typeface="Bodoni MT" panose="02070603080606020203" pitchFamily="18" charset="0"/>
              </a:rPr>
              <a:t>RICORDA:</a:t>
            </a:r>
          </a:p>
          <a:p>
            <a:endParaRPr lang="it-IT" dirty="0">
              <a:latin typeface="Bodoni MT" panose="02070603080606020203" pitchFamily="18" charset="0"/>
            </a:endParaRPr>
          </a:p>
          <a:p>
            <a:pPr algn="just">
              <a:buFont typeface="Wingdings" panose="05000000000000000000" pitchFamily="2" charset="2"/>
              <a:buChar char="v"/>
            </a:pPr>
            <a:r>
              <a:rPr lang="it-IT" i="1" dirty="0" smtClean="0">
                <a:latin typeface="Bodoni MT" panose="02070603080606020203" pitchFamily="18" charset="0"/>
              </a:rPr>
              <a:t>I contesti di una pubblicazione sono derivati direttamente dalle carriere degli autori interni riconosciuti</a:t>
            </a:r>
          </a:p>
          <a:p>
            <a:pPr algn="just">
              <a:buFont typeface="Wingdings" panose="05000000000000000000" pitchFamily="2" charset="2"/>
              <a:buChar char="v"/>
            </a:pPr>
            <a:r>
              <a:rPr lang="it-IT" i="1" dirty="0" smtClean="0">
                <a:latin typeface="Bodoni MT" panose="02070603080606020203" pitchFamily="18" charset="0"/>
              </a:rPr>
              <a:t>Una </a:t>
            </a:r>
            <a:r>
              <a:rPr lang="it-IT" i="1" dirty="0">
                <a:latin typeface="Bodoni MT" panose="02070603080606020203" pitchFamily="18" charset="0"/>
              </a:rPr>
              <a:t>pubblicazione è parte dei contesti associati all’ultima carriera nota di ogni autore interno, indipendentemente dalla data di pubblicazione e dall’eventuale cessazione del rapporto di lavoro</a:t>
            </a:r>
          </a:p>
          <a:p>
            <a:pPr algn="just">
              <a:buFont typeface="Wingdings" panose="05000000000000000000" pitchFamily="2" charset="2"/>
              <a:buChar char="v"/>
            </a:pPr>
            <a:r>
              <a:rPr lang="it-IT" i="1" dirty="0" smtClean="0">
                <a:latin typeface="Bodoni MT" panose="02070603080606020203" pitchFamily="18" charset="0"/>
              </a:rPr>
              <a:t>In questo modo si consente la gestione de-centralizzata anche di pubblicazioni di personale non più afferente all’ateneo.</a:t>
            </a:r>
            <a:endParaRPr lang="it-IT" i="1" dirty="0">
              <a:latin typeface="Bodoni MT" panose="02070603080606020203" pitchFamily="18" charset="0"/>
            </a:endParaRPr>
          </a:p>
        </p:txBody>
      </p:sp>
      <p:sp>
        <p:nvSpPr>
          <p:cNvPr id="7" name="Rettangolo 6"/>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695976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7" name="Titolo 5"/>
          <p:cNvSpPr txBox="1">
            <a:spLocks/>
          </p:cNvSpPr>
          <p:nvPr/>
        </p:nvSpPr>
        <p:spPr bwMode="auto">
          <a:xfrm>
            <a:off x="1907704" y="518"/>
            <a:ext cx="705678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2800" b="1" dirty="0" smtClean="0">
                <a:solidFill>
                  <a:schemeClr val="accent1">
                    <a:lumMod val="75000"/>
                  </a:schemeClr>
                </a:solidFill>
              </a:rPr>
              <a:t>ALCUNI CONCETTI DI 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8055" y="2055651"/>
            <a:ext cx="2952328" cy="290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3569" y="2055651"/>
            <a:ext cx="3046140" cy="290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1915828" y="1039988"/>
            <a:ext cx="6998455" cy="369332"/>
          </a:xfrm>
          <a:prstGeom prst="rect">
            <a:avLst/>
          </a:prstGeom>
          <a:noFill/>
        </p:spPr>
        <p:txBody>
          <a:bodyPr wrap="none" rtlCol="0">
            <a:spAutoFit/>
          </a:bodyPr>
          <a:lstStyle/>
          <a:p>
            <a:r>
              <a:rPr lang="it-IT" b="1" dirty="0" smtClean="0">
                <a:solidFill>
                  <a:schemeClr val="accent1">
                    <a:lumMod val="75000"/>
                  </a:schemeClr>
                </a:solidFill>
              </a:rPr>
              <a:t>Le funzionalità di un superutente in visione DIPARTIMENTALE</a:t>
            </a:r>
            <a:endParaRPr lang="it-IT" b="1" dirty="0">
              <a:solidFill>
                <a:schemeClr val="accent1">
                  <a:lumMod val="75000"/>
                </a:schemeClr>
              </a:solidFill>
            </a:endParaRPr>
          </a:p>
        </p:txBody>
      </p:sp>
      <p:sp>
        <p:nvSpPr>
          <p:cNvPr id="6" name="CasellaDiTesto 5"/>
          <p:cNvSpPr txBox="1"/>
          <p:nvPr/>
        </p:nvSpPr>
        <p:spPr>
          <a:xfrm>
            <a:off x="1997967" y="1435762"/>
            <a:ext cx="6876256" cy="461665"/>
          </a:xfrm>
          <a:prstGeom prst="rect">
            <a:avLst/>
          </a:prstGeom>
          <a:noFill/>
        </p:spPr>
        <p:txBody>
          <a:bodyPr wrap="square" rtlCol="0">
            <a:spAutoFit/>
          </a:bodyPr>
          <a:lstStyle/>
          <a:p>
            <a:pPr algn="just"/>
            <a:endParaRPr lang="it-IT" sz="1200" dirty="0" smtClean="0"/>
          </a:p>
          <a:p>
            <a:pPr algn="just"/>
            <a:endParaRPr lang="it-IT" sz="1200" dirty="0"/>
          </a:p>
        </p:txBody>
      </p:sp>
      <p:sp>
        <p:nvSpPr>
          <p:cNvPr id="8" name="CasellaDiTesto 7"/>
          <p:cNvSpPr txBox="1"/>
          <p:nvPr/>
        </p:nvSpPr>
        <p:spPr>
          <a:xfrm>
            <a:off x="1907704" y="4958443"/>
            <a:ext cx="6985067" cy="1754326"/>
          </a:xfrm>
          <a:prstGeom prst="rect">
            <a:avLst/>
          </a:prstGeom>
          <a:noFill/>
        </p:spPr>
        <p:txBody>
          <a:bodyPr wrap="square" rtlCol="0">
            <a:spAutoFit/>
          </a:bodyPr>
          <a:lstStyle/>
          <a:p>
            <a:pPr algn="just"/>
            <a:r>
              <a:rPr lang="it-IT" sz="1200" dirty="0" smtClean="0"/>
              <a:t>“</a:t>
            </a:r>
            <a:r>
              <a:rPr lang="it-IT" sz="1200" b="1" dirty="0" smtClean="0">
                <a:solidFill>
                  <a:schemeClr val="accent1">
                    <a:lumMod val="75000"/>
                  </a:schemeClr>
                </a:solidFill>
              </a:rPr>
              <a:t>I miei incarichi</a:t>
            </a:r>
            <a:r>
              <a:rPr lang="it-IT" sz="1200" dirty="0" smtClean="0"/>
              <a:t>”: </a:t>
            </a:r>
            <a:r>
              <a:rPr lang="it-IT" sz="1200" dirty="0"/>
              <a:t>visualizza la lista di pubblicazioni che necessitano di un’attività (es. validazione) che l’utente corrente deve </a:t>
            </a:r>
            <a:r>
              <a:rPr lang="it-IT" sz="1200" dirty="0" smtClean="0"/>
              <a:t>eseguire (</a:t>
            </a:r>
            <a:r>
              <a:rPr lang="it-IT" sz="1200" dirty="0"/>
              <a:t>sono gli incarichi che si è assunto, vedi </a:t>
            </a:r>
            <a:r>
              <a:rPr lang="it-IT" sz="1200" dirty="0" err="1"/>
              <a:t>tab</a:t>
            </a:r>
            <a:r>
              <a:rPr lang="it-IT" sz="1200" dirty="0"/>
              <a:t> successivo)</a:t>
            </a:r>
          </a:p>
          <a:p>
            <a:pPr algn="just"/>
            <a:r>
              <a:rPr lang="it-IT" sz="1200" dirty="0" smtClean="0"/>
              <a:t>“</a:t>
            </a:r>
            <a:r>
              <a:rPr lang="it-IT" sz="1200" b="1" dirty="0" smtClean="0">
                <a:solidFill>
                  <a:schemeClr val="accent1">
                    <a:lumMod val="75000"/>
                  </a:schemeClr>
                </a:solidFill>
              </a:rPr>
              <a:t>Incarichi </a:t>
            </a:r>
            <a:r>
              <a:rPr lang="it-IT" sz="1200" b="1" dirty="0">
                <a:solidFill>
                  <a:schemeClr val="accent1">
                    <a:lumMod val="75000"/>
                  </a:schemeClr>
                </a:solidFill>
              </a:rPr>
              <a:t>disponibili</a:t>
            </a:r>
            <a:r>
              <a:rPr lang="it-IT" sz="1200" dirty="0"/>
              <a:t>”: elenca tutte le pubblicazioni che necessitano di un’attività (es. validazione) nei contesti di operatività dell’utente </a:t>
            </a:r>
            <a:r>
              <a:rPr lang="it-IT" sz="1200" dirty="0" smtClean="0"/>
              <a:t>che non </a:t>
            </a:r>
            <a:r>
              <a:rPr lang="it-IT" sz="1200" dirty="0"/>
              <a:t>sono ancora state assegnate: l’utente corrente può sceglierne una o più. Quando l’utente sceglie un’attività, questo scompare </a:t>
            </a:r>
            <a:r>
              <a:rPr lang="it-IT" sz="1200" dirty="0" smtClean="0"/>
              <a:t>dalla lista </a:t>
            </a:r>
            <a:r>
              <a:rPr lang="it-IT" sz="1200" dirty="0"/>
              <a:t>delle </a:t>
            </a:r>
            <a:r>
              <a:rPr lang="it-IT" sz="1200" i="1" dirty="0"/>
              <a:t>Attività disponibil</a:t>
            </a:r>
            <a:r>
              <a:rPr lang="it-IT" sz="1200" dirty="0"/>
              <a:t>i e compare nel </a:t>
            </a:r>
            <a:r>
              <a:rPr lang="it-IT" sz="1200" dirty="0" err="1"/>
              <a:t>tab</a:t>
            </a:r>
            <a:r>
              <a:rPr lang="it-IT" sz="1200" dirty="0"/>
              <a:t> </a:t>
            </a:r>
            <a:r>
              <a:rPr lang="it-IT" sz="1200" i="1" dirty="0"/>
              <a:t>Le mie attività </a:t>
            </a:r>
            <a:r>
              <a:rPr lang="it-IT" sz="1200" dirty="0"/>
              <a:t>dell’utente stesso. In questo modo il sistema consente la gestione </a:t>
            </a:r>
            <a:r>
              <a:rPr lang="it-IT" sz="1200" dirty="0" smtClean="0"/>
              <a:t>delle attività </a:t>
            </a:r>
            <a:r>
              <a:rPr lang="it-IT" sz="1200" dirty="0"/>
              <a:t>da evadere per gruppi di </a:t>
            </a:r>
            <a:r>
              <a:rPr lang="it-IT" sz="1200" dirty="0" smtClean="0"/>
              <a:t>lavoro</a:t>
            </a:r>
          </a:p>
          <a:p>
            <a:pPr algn="just"/>
            <a:r>
              <a:rPr lang="it-IT" sz="1200" dirty="0" smtClean="0"/>
              <a:t> “</a:t>
            </a:r>
            <a:r>
              <a:rPr lang="it-IT" sz="1200" b="1" dirty="0" smtClean="0">
                <a:solidFill>
                  <a:schemeClr val="accent1">
                    <a:lumMod val="75000"/>
                  </a:schemeClr>
                </a:solidFill>
              </a:rPr>
              <a:t>Riconoscimenti da validare</a:t>
            </a:r>
            <a:r>
              <a:rPr lang="it-IT" sz="1200" i="1" dirty="0" smtClean="0"/>
              <a:t>”</a:t>
            </a:r>
            <a:r>
              <a:rPr lang="it-IT" sz="1200" dirty="0" smtClean="0"/>
              <a:t>: </a:t>
            </a:r>
            <a:r>
              <a:rPr lang="it-IT" sz="1200" dirty="0"/>
              <a:t>ha il medesimo significato del </a:t>
            </a:r>
            <a:r>
              <a:rPr lang="it-IT" sz="1200" dirty="0" err="1"/>
              <a:t>tab</a:t>
            </a:r>
            <a:r>
              <a:rPr lang="it-IT" sz="1200" dirty="0"/>
              <a:t> omonimo della visione personale ma esteso nei contenuti a tutte </a:t>
            </a:r>
            <a:r>
              <a:rPr lang="it-IT" sz="1200" dirty="0" smtClean="0"/>
              <a:t>le pubblicazioni </a:t>
            </a:r>
            <a:r>
              <a:rPr lang="it-IT" sz="1200" dirty="0"/>
              <a:t>relative ai contesti di operatività dell’utente corrente</a:t>
            </a:r>
          </a:p>
        </p:txBody>
      </p:sp>
      <p:sp>
        <p:nvSpPr>
          <p:cNvPr id="9" name="CasellaDiTesto 8"/>
          <p:cNvSpPr txBox="1"/>
          <p:nvPr/>
        </p:nvSpPr>
        <p:spPr>
          <a:xfrm>
            <a:off x="3416323" y="3691337"/>
            <a:ext cx="780983" cy="246221"/>
          </a:xfrm>
          <a:prstGeom prst="rect">
            <a:avLst/>
          </a:prstGeom>
          <a:noFill/>
        </p:spPr>
        <p:txBody>
          <a:bodyPr wrap="none" rtlCol="0">
            <a:spAutoFit/>
          </a:bodyPr>
          <a:lstStyle/>
          <a:p>
            <a:r>
              <a:rPr lang="it-IT" sz="1000" dirty="0" smtClean="0"/>
              <a:t>Riapertura</a:t>
            </a:r>
            <a:endParaRPr lang="it-IT" sz="1000" dirty="0"/>
          </a:p>
        </p:txBody>
      </p:sp>
      <p:sp>
        <p:nvSpPr>
          <p:cNvPr id="14" name="CasellaDiTesto 13"/>
          <p:cNvSpPr txBox="1"/>
          <p:nvPr/>
        </p:nvSpPr>
        <p:spPr>
          <a:xfrm>
            <a:off x="6837519" y="2617710"/>
            <a:ext cx="780983" cy="246221"/>
          </a:xfrm>
          <a:prstGeom prst="rect">
            <a:avLst/>
          </a:prstGeom>
          <a:noFill/>
        </p:spPr>
        <p:txBody>
          <a:bodyPr wrap="none" rtlCol="0">
            <a:spAutoFit/>
          </a:bodyPr>
          <a:lstStyle/>
          <a:p>
            <a:r>
              <a:rPr lang="it-IT" sz="1000" dirty="0" smtClean="0"/>
              <a:t>Riapertura</a:t>
            </a:r>
            <a:endParaRPr lang="it-IT" sz="1000" dirty="0"/>
          </a:p>
        </p:txBody>
      </p:sp>
      <p:sp>
        <p:nvSpPr>
          <p:cNvPr id="2" name="Freccia circolare a destra 1"/>
          <p:cNvSpPr/>
          <p:nvPr/>
        </p:nvSpPr>
        <p:spPr>
          <a:xfrm>
            <a:off x="3012406" y="2436782"/>
            <a:ext cx="365760" cy="6080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CasellaDiTesto 4"/>
          <p:cNvSpPr txBox="1"/>
          <p:nvPr/>
        </p:nvSpPr>
        <p:spPr>
          <a:xfrm>
            <a:off x="1752721" y="2586932"/>
            <a:ext cx="1537600" cy="276999"/>
          </a:xfrm>
          <a:prstGeom prst="rect">
            <a:avLst/>
          </a:prstGeom>
          <a:noFill/>
        </p:spPr>
        <p:txBody>
          <a:bodyPr wrap="none" rtlCol="0">
            <a:spAutoFit/>
          </a:bodyPr>
          <a:lstStyle/>
          <a:p>
            <a:r>
              <a:rPr lang="it-IT" sz="1200" dirty="0" smtClean="0">
                <a:solidFill>
                  <a:schemeClr val="accent1">
                    <a:lumMod val="75000"/>
                  </a:schemeClr>
                </a:solidFill>
              </a:rPr>
              <a:t>Cancellazione fisica</a:t>
            </a:r>
            <a:endParaRPr lang="it-IT" sz="1200" dirty="0">
              <a:solidFill>
                <a:schemeClr val="accent1">
                  <a:lumMod val="75000"/>
                </a:schemeClr>
              </a:solidFill>
            </a:endParaRPr>
          </a:p>
        </p:txBody>
      </p:sp>
      <p:sp>
        <p:nvSpPr>
          <p:cNvPr id="10" name="Freccia circolare a sinistra 9"/>
          <p:cNvSpPr/>
          <p:nvPr/>
        </p:nvSpPr>
        <p:spPr>
          <a:xfrm>
            <a:off x="7319058" y="1897427"/>
            <a:ext cx="365760" cy="70110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 name="CasellaDiTesto 14"/>
          <p:cNvSpPr txBox="1"/>
          <p:nvPr/>
        </p:nvSpPr>
        <p:spPr>
          <a:xfrm>
            <a:off x="7563596" y="2361817"/>
            <a:ext cx="1587294" cy="276999"/>
          </a:xfrm>
          <a:prstGeom prst="rect">
            <a:avLst/>
          </a:prstGeom>
          <a:noFill/>
        </p:spPr>
        <p:txBody>
          <a:bodyPr wrap="none" rtlCol="0">
            <a:spAutoFit/>
          </a:bodyPr>
          <a:lstStyle/>
          <a:p>
            <a:r>
              <a:rPr lang="it-IT" sz="1200" dirty="0" smtClean="0">
                <a:solidFill>
                  <a:schemeClr val="accent1">
                    <a:lumMod val="75000"/>
                  </a:schemeClr>
                </a:solidFill>
              </a:rPr>
              <a:t>Cancellazione logica</a:t>
            </a:r>
            <a:endParaRPr lang="it-IT" sz="1200" dirty="0">
              <a:solidFill>
                <a:schemeClr val="accent1">
                  <a:lumMod val="75000"/>
                </a:schemeClr>
              </a:solidFill>
            </a:endParaRPr>
          </a:p>
        </p:txBody>
      </p:sp>
    </p:spTree>
    <p:extLst>
      <p:ext uri="{BB962C8B-B14F-4D97-AF65-F5344CB8AC3E}">
        <p14:creationId xmlns:p14="http://schemas.microsoft.com/office/powerpoint/2010/main" val="275459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856678" y="800164"/>
            <a:ext cx="7056784" cy="5909310"/>
          </a:xfrm>
          <a:prstGeom prst="rect">
            <a:avLst/>
          </a:prstGeom>
          <a:noFill/>
        </p:spPr>
        <p:txBody>
          <a:bodyPr wrap="square" rtlCol="0">
            <a:spAutoFit/>
          </a:bodyPr>
          <a:lstStyle/>
          <a:p>
            <a:pPr algn="just"/>
            <a:r>
              <a:rPr lang="it-IT" sz="1400" b="1" dirty="0" smtClean="0">
                <a:solidFill>
                  <a:schemeClr val="accent1">
                    <a:lumMod val="75000"/>
                  </a:schemeClr>
                </a:solidFill>
              </a:rPr>
              <a:t>PASSI FONDAMENETALIDI UN INSERIMENTO DI IN PRODOTTO</a:t>
            </a:r>
            <a:r>
              <a:rPr lang="it-IT" sz="1200" dirty="0" smtClean="0"/>
              <a:t>:</a:t>
            </a:r>
          </a:p>
          <a:p>
            <a:pPr algn="just"/>
            <a:endParaRPr lang="it-IT" sz="1200" dirty="0"/>
          </a:p>
          <a:p>
            <a:pPr marL="171450" indent="-171450" algn="just">
              <a:buFont typeface="Wingdings" panose="05000000000000000000" pitchFamily="2" charset="2"/>
              <a:buChar char="§"/>
            </a:pPr>
            <a:r>
              <a:rPr lang="it-IT" sz="1200" b="1" dirty="0" smtClean="0"/>
              <a:t>REGISTRAZIONE MANUALE o IMPORTAZIONE DA BANCHE DATI per il popolamento dei METADATI</a:t>
            </a:r>
            <a:r>
              <a:rPr lang="it-IT" sz="1200" dirty="0" smtClean="0"/>
              <a:t>.</a:t>
            </a:r>
          </a:p>
          <a:p>
            <a:pPr marL="171450" indent="-171450" algn="just">
              <a:buFontTx/>
              <a:buChar char="-"/>
            </a:pPr>
            <a:endParaRPr lang="it-IT" sz="1200" dirty="0"/>
          </a:p>
          <a:p>
            <a:pPr marL="171450" indent="-171450" algn="just">
              <a:buFont typeface="Wingdings" panose="05000000000000000000" pitchFamily="2" charset="2"/>
              <a:buChar char="§"/>
            </a:pPr>
            <a:r>
              <a:rPr lang="it-IT" sz="1200" b="1" dirty="0" smtClean="0"/>
              <a:t>RICONOSCIMENTO AUTORI </a:t>
            </a:r>
            <a:r>
              <a:rPr lang="it-IT" sz="1200" dirty="0" smtClean="0"/>
              <a:t>Si </a:t>
            </a:r>
            <a:r>
              <a:rPr lang="it-IT" sz="1200" dirty="0"/>
              <a:t>raccomanda l'uso della funzionalità "</a:t>
            </a:r>
            <a:r>
              <a:rPr lang="it-IT" sz="1200" b="1" dirty="0"/>
              <a:t>Effettua il riconoscimento multiplo automatico</a:t>
            </a:r>
            <a:r>
              <a:rPr lang="it-IT" sz="1200" dirty="0"/>
              <a:t>". Verrà presentata una box in cui digitare o incollare i nomi degli autori nel formato originale. Successivamente il campo "Autore/i" verrà compilato automaticamente dal sistema, riformattato come previsto dalla piattaforma (Cognome, Nome; Cognome2, Nome2; ....; </a:t>
            </a:r>
            <a:r>
              <a:rPr lang="it-IT" sz="1200" dirty="0" err="1"/>
              <a:t>CognomeN</a:t>
            </a:r>
            <a:r>
              <a:rPr lang="it-IT" sz="1200" dirty="0"/>
              <a:t>, </a:t>
            </a:r>
            <a:r>
              <a:rPr lang="it-IT" sz="1200" dirty="0" err="1"/>
              <a:t>NomeN</a:t>
            </a:r>
            <a:r>
              <a:rPr lang="it-IT" sz="1200" dirty="0"/>
              <a:t>). Verrà inoltre calcolato automaticamente il numero degli autori</a:t>
            </a:r>
            <a:r>
              <a:rPr lang="it-IT" sz="1200" dirty="0" smtClean="0"/>
              <a:t>. Si </a:t>
            </a:r>
            <a:r>
              <a:rPr lang="it-IT" sz="1200" dirty="0"/>
              <a:t>raccomanda di non inserire un ; dopo l'ultimo autore per garantire il calcolo corretto del numero totale degli autori. </a:t>
            </a:r>
            <a:endParaRPr lang="it-IT" sz="1200" dirty="0" smtClean="0"/>
          </a:p>
          <a:p>
            <a:pPr marL="171450" indent="-171450" algn="just">
              <a:buFont typeface="Wingdings" panose="05000000000000000000" pitchFamily="2" charset="2"/>
              <a:buChar char="§"/>
            </a:pPr>
            <a:endParaRPr lang="it-IT" sz="1200" dirty="0"/>
          </a:p>
          <a:p>
            <a:pPr marL="171450" indent="-171450" algn="just">
              <a:buFont typeface="Wingdings" panose="05000000000000000000" pitchFamily="2" charset="2"/>
              <a:buChar char="§"/>
            </a:pPr>
            <a:r>
              <a:rPr lang="it-IT" sz="1200" b="1" dirty="0" smtClean="0"/>
              <a:t>CARICA UN FILE: </a:t>
            </a:r>
            <a:r>
              <a:rPr lang="it-IT" sz="1200" dirty="0" smtClean="0"/>
              <a:t>consiste  nelle azioni</a:t>
            </a:r>
          </a:p>
          <a:p>
            <a:pPr marL="171450" indent="-171450" algn="just">
              <a:buFont typeface="Wingdings" panose="05000000000000000000" pitchFamily="2" charset="2"/>
              <a:buChar char="§"/>
            </a:pPr>
            <a:endParaRPr lang="it-IT" sz="1200" b="1" dirty="0"/>
          </a:p>
          <a:p>
            <a:pPr marL="228600" lvl="0" indent="-228600" algn="l">
              <a:buFont typeface="+mj-lt"/>
              <a:buAutoNum type="arabicPeriod"/>
            </a:pPr>
            <a:r>
              <a:rPr lang="it-IT" sz="1000" dirty="0" smtClean="0"/>
              <a:t>File </a:t>
            </a:r>
            <a:r>
              <a:rPr lang="it-IT" sz="1000" dirty="0"/>
              <a:t>del documento:  </a:t>
            </a:r>
          </a:p>
          <a:p>
            <a:pPr marL="228600" lvl="0" indent="-228600" algn="l">
              <a:buFont typeface="+mj-lt"/>
              <a:buAutoNum type="arabicPeriod"/>
            </a:pPr>
            <a:r>
              <a:rPr lang="it-IT" sz="1000" dirty="0"/>
              <a:t>Tipologia:  possibili valori della tendina</a:t>
            </a:r>
            <a:r>
              <a:rPr lang="it-IT" sz="1000" dirty="0" smtClean="0"/>
              <a:t>: </a:t>
            </a:r>
            <a:r>
              <a:rPr lang="it-IT" sz="1000" dirty="0"/>
              <a:t> </a:t>
            </a:r>
          </a:p>
          <a:p>
            <a:pPr lvl="2" algn="l"/>
            <a:r>
              <a:rPr lang="it-IT" sz="1000" i="1" dirty="0" smtClean="0"/>
              <a:t>Dal 1 novembre  </a:t>
            </a:r>
            <a:r>
              <a:rPr lang="it-IT" sz="1000" i="1" dirty="0"/>
              <a:t>PDF </a:t>
            </a:r>
            <a:r>
              <a:rPr lang="it-IT" sz="1000" i="1" dirty="0" smtClean="0"/>
              <a:t>editoriale          oggi  Documento in </a:t>
            </a:r>
            <a:r>
              <a:rPr lang="it-IT" sz="1000" i="1" dirty="0" err="1" smtClean="0"/>
              <a:t>pre-print</a:t>
            </a:r>
            <a:r>
              <a:rPr lang="it-IT" sz="1000" i="1" dirty="0" smtClean="0"/>
              <a:t>     </a:t>
            </a:r>
            <a:endParaRPr lang="it-IT" sz="1000" i="1" dirty="0"/>
          </a:p>
          <a:p>
            <a:pPr lvl="2" algn="l"/>
            <a:r>
              <a:rPr lang="it-IT" sz="1000" i="1" dirty="0" smtClean="0"/>
              <a:t>                           POST-PRINT                    Documento in post-</a:t>
            </a:r>
            <a:r>
              <a:rPr lang="it-IT" sz="1000" i="1" dirty="0" err="1" smtClean="0"/>
              <a:t>print</a:t>
            </a:r>
            <a:endParaRPr lang="it-IT" sz="1000" i="1" dirty="0" smtClean="0"/>
          </a:p>
          <a:p>
            <a:pPr lvl="2" algn="l"/>
            <a:r>
              <a:rPr lang="it-IT" sz="1000" i="1" dirty="0" smtClean="0"/>
              <a:t>                           PRE-PRINT                       </a:t>
            </a:r>
            <a:r>
              <a:rPr lang="it-IT" sz="1000" i="1" dirty="0" err="1" smtClean="0"/>
              <a:t>Abstract</a:t>
            </a:r>
            <a:endParaRPr lang="it-IT" sz="1000" i="1" dirty="0"/>
          </a:p>
          <a:p>
            <a:pPr lvl="2" algn="l"/>
            <a:r>
              <a:rPr lang="it-IT" sz="1000" i="1" dirty="0" smtClean="0"/>
              <a:t>                          Altro                                    </a:t>
            </a:r>
            <a:r>
              <a:rPr lang="it-IT" sz="1000" i="1" dirty="0" err="1" smtClean="0"/>
              <a:t>Altro</a:t>
            </a:r>
            <a:r>
              <a:rPr lang="it-IT" sz="1000" i="1" dirty="0" smtClean="0"/>
              <a:t> materiale allegato</a:t>
            </a:r>
            <a:endParaRPr lang="it-IT" sz="1000" i="1" dirty="0"/>
          </a:p>
          <a:p>
            <a:pPr algn="l"/>
            <a:r>
              <a:rPr lang="it-IT" sz="1000" dirty="0"/>
              <a:t> </a:t>
            </a:r>
          </a:p>
          <a:p>
            <a:pPr marL="228600" lvl="0" indent="-228600" algn="l">
              <a:buFont typeface="+mj-lt"/>
              <a:buAutoNum type="arabicPeriod" startAt="3"/>
            </a:pPr>
            <a:r>
              <a:rPr lang="it-IT" sz="1000" dirty="0"/>
              <a:t>Policy di accesso: possibili valori della tendina:</a:t>
            </a:r>
          </a:p>
          <a:p>
            <a:pPr lvl="2" algn="l"/>
            <a:r>
              <a:rPr lang="it-IT" sz="1000" i="1" dirty="0" smtClean="0"/>
              <a:t>Dal 1 novembre  Accesso aperto                                  oggi Utenti riconosciuti</a:t>
            </a:r>
          </a:p>
          <a:p>
            <a:pPr lvl="4" algn="l"/>
            <a:r>
              <a:rPr lang="it-IT" sz="1000" i="1" dirty="0" smtClean="0"/>
              <a:t> Accesso aperto con embargo                    Solo gestori archivio</a:t>
            </a:r>
          </a:p>
          <a:p>
            <a:pPr lvl="4" algn="l"/>
            <a:r>
              <a:rPr lang="it-IT" sz="1000" i="1" dirty="0" smtClean="0"/>
              <a:t> Accesso riservato</a:t>
            </a:r>
          </a:p>
          <a:p>
            <a:endParaRPr lang="it-IT" sz="1000" i="1" dirty="0" smtClean="0"/>
          </a:p>
          <a:p>
            <a:pPr marL="228600" indent="-228600" algn="l">
              <a:buFont typeface="+mj-lt"/>
              <a:buAutoNum type="arabicPeriod" startAt="4"/>
            </a:pPr>
            <a:r>
              <a:rPr lang="it-IT" sz="1000" dirty="0" smtClean="0"/>
              <a:t>Tipologia di licenza: </a:t>
            </a:r>
          </a:p>
          <a:p>
            <a:pPr algn="l"/>
            <a:r>
              <a:rPr lang="it-IT" sz="1000" i="1" dirty="0"/>
              <a:t>	</a:t>
            </a:r>
            <a:r>
              <a:rPr lang="it-IT" sz="1000" i="1" dirty="0" smtClean="0"/>
              <a:t>dal 1 novembre ELIMINATA </a:t>
            </a:r>
          </a:p>
          <a:p>
            <a:pPr marL="228600" indent="-228600" algn="l">
              <a:buFont typeface="+mj-lt"/>
              <a:buAutoNum type="arabicPeriod" startAt="5"/>
            </a:pPr>
            <a:r>
              <a:rPr lang="it-IT" sz="1000" i="1" dirty="0"/>
              <a:t> </a:t>
            </a:r>
            <a:r>
              <a:rPr lang="it-IT" sz="1000" dirty="0" smtClean="0"/>
              <a:t>Trasferimento </a:t>
            </a:r>
            <a:r>
              <a:rPr lang="it-IT" sz="1000" dirty="0"/>
              <a:t>sito </a:t>
            </a:r>
            <a:r>
              <a:rPr lang="it-IT" sz="1000" dirty="0" smtClean="0"/>
              <a:t>docente</a:t>
            </a:r>
          </a:p>
          <a:p>
            <a:pPr marL="228600" indent="-228600" algn="l">
              <a:buFont typeface="+mj-lt"/>
              <a:buAutoNum type="arabicPeriod" startAt="5"/>
            </a:pPr>
            <a:r>
              <a:rPr lang="it-IT" sz="1000" dirty="0" smtClean="0"/>
              <a:t>Note</a:t>
            </a:r>
          </a:p>
          <a:p>
            <a:pPr marL="228600" indent="-228600" algn="l">
              <a:buFont typeface="Wingdings" panose="05000000000000000000" pitchFamily="2" charset="2"/>
              <a:buChar char="§"/>
            </a:pPr>
            <a:r>
              <a:rPr lang="it-IT" sz="1200" b="1" dirty="0" smtClean="0">
                <a:latin typeface="Arial" panose="020B0604020202020204" pitchFamily="34" charset="0"/>
                <a:cs typeface="Arial" panose="020B0604020202020204" pitchFamily="34" charset="0"/>
              </a:rPr>
              <a:t>VERIFICA INSERIMENTO</a:t>
            </a:r>
          </a:p>
          <a:p>
            <a:pPr marL="228600" indent="-228600" algn="l">
              <a:buFont typeface="Wingdings" panose="05000000000000000000" pitchFamily="2" charset="2"/>
              <a:buChar char="§"/>
            </a:pPr>
            <a:r>
              <a:rPr lang="it-IT" sz="1200" b="1" dirty="0" smtClean="0">
                <a:latin typeface="Arial" panose="020B0604020202020204" pitchFamily="34" charset="0"/>
                <a:cs typeface="Arial" panose="020B0604020202020204" pitchFamily="34" charset="0"/>
              </a:rPr>
              <a:t>ACCETTAZIONE LICENZA DI DEPOSITO</a:t>
            </a:r>
            <a:endParaRPr lang="it-IT" sz="1200" b="1" dirty="0">
              <a:latin typeface="Arial" panose="020B0604020202020204" pitchFamily="34" charset="0"/>
              <a:cs typeface="Arial" panose="020B0604020202020204" pitchFamily="34" charset="0"/>
            </a:endParaRPr>
          </a:p>
          <a:p>
            <a:pPr algn="l"/>
            <a:endParaRPr lang="it-IT" sz="1200" dirty="0">
              <a:latin typeface="Times New Roman" panose="02020603050405020304" pitchFamily="18" charset="0"/>
              <a:cs typeface="Times New Roman" panose="02020603050405020304" pitchFamily="18" charset="0"/>
            </a:endParaRPr>
          </a:p>
        </p:txBody>
      </p:sp>
      <p:sp>
        <p:nvSpPr>
          <p:cNvPr id="6" name="Titolo 5"/>
          <p:cNvSpPr>
            <a:spLocks noGrp="1"/>
          </p:cNvSpPr>
          <p:nvPr>
            <p:ph type="ctrTitle"/>
          </p:nvPr>
        </p:nvSpPr>
        <p:spPr>
          <a:xfrm>
            <a:off x="1841037" y="14514"/>
            <a:ext cx="7056783" cy="1224136"/>
          </a:xfrm>
        </p:spPr>
        <p:txBody>
          <a:bodyPr/>
          <a:lstStyle/>
          <a:p>
            <a:pPr marL="571500" indent="-571500"/>
            <a:r>
              <a:rPr lang="it-IT" sz="2800" b="1" dirty="0" smtClean="0">
                <a:solidFill>
                  <a:schemeClr val="accent1">
                    <a:lumMod val="75000"/>
                  </a:schemeClr>
                </a:solidFill>
              </a:rPr>
              <a:t>ALCUNI CONCETTI </a:t>
            </a:r>
            <a:r>
              <a:rPr lang="it-IT" sz="2800" b="1" dirty="0">
                <a:solidFill>
                  <a:schemeClr val="accent1">
                    <a:lumMod val="75000"/>
                  </a:schemeClr>
                </a:solidFill>
              </a:rPr>
              <a:t>DI </a:t>
            </a:r>
            <a:r>
              <a:rPr lang="it-IT" sz="2800" b="1" dirty="0" smtClean="0">
                <a:solidFill>
                  <a:schemeClr val="accent1">
                    <a:lumMod val="75000"/>
                  </a:schemeClr>
                </a:solidFill>
              </a:rPr>
              <a:t>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77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979712" y="2276872"/>
            <a:ext cx="6912768" cy="646331"/>
          </a:xfrm>
          <a:prstGeom prst="rect">
            <a:avLst/>
          </a:prstGeom>
          <a:noFill/>
        </p:spPr>
        <p:txBody>
          <a:bodyPr wrap="square" rtlCol="0">
            <a:spAutoFit/>
          </a:bodyPr>
          <a:lstStyle/>
          <a:p>
            <a:r>
              <a:rPr lang="it-IT" i="1" dirty="0">
                <a:solidFill>
                  <a:schemeClr val="accent1"/>
                </a:solidFill>
                <a:latin typeface="Times New Roman" panose="02020603050405020304" pitchFamily="18" charset="0"/>
                <a:cs typeface="Times New Roman" panose="02020603050405020304" pitchFamily="18" charset="0"/>
              </a:rPr>
              <a:t/>
            </a:r>
            <a:br>
              <a:rPr lang="it-IT" i="1" dirty="0">
                <a:solidFill>
                  <a:schemeClr val="accent1"/>
                </a:solidFill>
                <a:latin typeface="Times New Roman" panose="02020603050405020304" pitchFamily="18" charset="0"/>
                <a:cs typeface="Times New Roman" panose="02020603050405020304" pitchFamily="18" charset="0"/>
              </a:rPr>
            </a:br>
            <a:r>
              <a:rPr lang="it-IT" b="1" dirty="0" smtClean="0"/>
              <a:t> </a:t>
            </a:r>
            <a:endParaRPr lang="it-IT" b="1" dirty="0"/>
          </a:p>
        </p:txBody>
      </p:sp>
      <p:sp>
        <p:nvSpPr>
          <p:cNvPr id="6" name="Titolo 5"/>
          <p:cNvSpPr>
            <a:spLocks noGrp="1"/>
          </p:cNvSpPr>
          <p:nvPr>
            <p:ph type="ctrTitle"/>
          </p:nvPr>
        </p:nvSpPr>
        <p:spPr>
          <a:xfrm>
            <a:off x="4392758" y="1340768"/>
            <a:ext cx="4536504" cy="4680520"/>
          </a:xfrm>
        </p:spPr>
        <p:txBody>
          <a:bodyPr/>
          <a:lstStyle/>
          <a:p>
            <a:pPr marL="571500" indent="-571500" algn="l"/>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2400" b="1" dirty="0" smtClean="0">
                <a:solidFill>
                  <a:schemeClr val="accent1">
                    <a:lumMod val="75000"/>
                  </a:schemeClr>
                </a:solidFill>
                <a:latin typeface="Times New Roman" panose="02020603050405020304" pitchFamily="18" charset="0"/>
                <a:cs typeface="Times New Roman" panose="02020603050405020304" pitchFamily="18" charset="0"/>
              </a:rPr>
              <a:t>PERSONALE: </a:t>
            </a:r>
            <a:br>
              <a:rPr lang="it-IT" sz="2400" b="1" dirty="0" smtClean="0">
                <a:solidFill>
                  <a:schemeClr val="accent1">
                    <a:lumMod val="75000"/>
                  </a:schemeClr>
                </a:solidFill>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Verifica</a:t>
            </a:r>
            <a:r>
              <a:rPr lang="it-IT" sz="1800" b="1" dirty="0" smtClean="0">
                <a:latin typeface="Times New Roman" panose="02020603050405020304" pitchFamily="18" charset="0"/>
                <a:cs typeface="Times New Roman" panose="02020603050405020304" pitchFamily="18" charset="0"/>
              </a:rPr>
              <a:t> </a:t>
            </a:r>
            <a:r>
              <a:rPr lang="it-IT" sz="1800" b="1" i="1" dirty="0" smtClean="0">
                <a:latin typeface="Times New Roman" panose="02020603050405020304" pitchFamily="18" charset="0"/>
                <a:cs typeface="Times New Roman" panose="02020603050405020304" pitchFamily="18" charset="0"/>
              </a:rPr>
              <a:t>elenco del personale di dipartimento</a:t>
            </a:r>
            <a:br>
              <a:rPr lang="it-IT" sz="1800" b="1" i="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Monitoraggio ORCID</a:t>
            </a:r>
            <a:br>
              <a:rPr lang="it-IT" sz="1800" b="1" i="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
            </a:r>
            <a:br>
              <a:rPr lang="it-IT" sz="1800" b="1" i="1" dirty="0" smtClean="0">
                <a:latin typeface="Times New Roman" panose="02020603050405020304" pitchFamily="18" charset="0"/>
                <a:cs typeface="Times New Roman" panose="02020603050405020304" pitchFamily="18" charset="0"/>
              </a:rPr>
            </a:br>
            <a:r>
              <a:rPr lang="it-IT" sz="1800" b="1" i="1" dirty="0">
                <a:latin typeface="Times New Roman" panose="02020603050405020304" pitchFamily="18" charset="0"/>
                <a:cs typeface="Times New Roman" panose="02020603050405020304" pitchFamily="18" charset="0"/>
              </a:rPr>
              <a:t/>
            </a:r>
            <a:br>
              <a:rPr lang="it-IT" sz="1800" b="1" i="1" dirty="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2400" b="1" dirty="0" smtClean="0">
                <a:solidFill>
                  <a:schemeClr val="accent1">
                    <a:lumMod val="75000"/>
                  </a:schemeClr>
                </a:solidFill>
                <a:latin typeface="Times New Roman" panose="02020603050405020304" pitchFamily="18" charset="0"/>
                <a:cs typeface="Times New Roman" panose="02020603050405020304" pitchFamily="18" charset="0"/>
              </a:rPr>
              <a:t>PUBBLICAZIONE :</a:t>
            </a: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Controllo qualità metadati /allegati</a:t>
            </a:r>
            <a:r>
              <a:rPr lang="it-IT" sz="1800" b="1" i="1" dirty="0">
                <a:latin typeface="Times New Roman" panose="02020603050405020304" pitchFamily="18" charset="0"/>
                <a:cs typeface="Times New Roman" panose="02020603050405020304" pitchFamily="18" charset="0"/>
              </a:rPr>
              <a:t/>
            </a:r>
            <a:br>
              <a:rPr lang="it-IT" sz="1800" b="1" i="1" dirty="0">
                <a:latin typeface="Times New Roman" panose="02020603050405020304" pitchFamily="18" charset="0"/>
                <a:cs typeface="Times New Roman" panose="02020603050405020304" pitchFamily="18" charset="0"/>
              </a:rPr>
            </a:br>
            <a:r>
              <a:rPr lang="it-IT" sz="1800" b="1" i="1" dirty="0">
                <a:latin typeface="Times New Roman" panose="02020603050405020304" pitchFamily="18" charset="0"/>
                <a:cs typeface="Times New Roman" panose="02020603050405020304" pitchFamily="18" charset="0"/>
              </a:rPr>
              <a:t>Controllo </a:t>
            </a:r>
            <a:r>
              <a:rPr lang="it-IT" sz="1800" b="1" i="1" dirty="0" smtClean="0">
                <a:latin typeface="Times New Roman" panose="02020603050405020304" pitchFamily="18" charset="0"/>
                <a:cs typeface="Times New Roman" panose="02020603050405020304" pitchFamily="18" charset="0"/>
              </a:rPr>
              <a:t>stato LOGINMIUR</a:t>
            </a:r>
            <a:br>
              <a:rPr lang="it-IT" sz="1800" b="1" i="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Eliminazione doppioni</a:t>
            </a: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043" y="2276872"/>
            <a:ext cx="225742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ccia in giù 6"/>
          <p:cNvSpPr/>
          <p:nvPr/>
        </p:nvSpPr>
        <p:spPr>
          <a:xfrm>
            <a:off x="3491880" y="2301562"/>
            <a:ext cx="504056" cy="5040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itolo 5"/>
          <p:cNvSpPr txBox="1">
            <a:spLocks/>
          </p:cNvSpPr>
          <p:nvPr/>
        </p:nvSpPr>
        <p:spPr bwMode="auto">
          <a:xfrm>
            <a:off x="1835696" y="260648"/>
            <a:ext cx="7056784"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4000" b="1" dirty="0" smtClean="0">
                <a:solidFill>
                  <a:schemeClr val="accent1">
                    <a:lumMod val="75000"/>
                  </a:schemeClr>
                </a:solidFill>
                <a:latin typeface="Times New Roman" panose="02020603050405020304" pitchFamily="18" charset="0"/>
                <a:cs typeface="Times New Roman" panose="02020603050405020304" pitchFamily="18" charset="0"/>
              </a:rPr>
              <a:t>Attività superutente di contesto</a:t>
            </a:r>
            <a:endParaRPr lang="it-IT"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Rettangolo 9"/>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139058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6" name="Titolo 5"/>
          <p:cNvSpPr>
            <a:spLocks noGrp="1"/>
          </p:cNvSpPr>
          <p:nvPr>
            <p:ph type="ctrTitle"/>
          </p:nvPr>
        </p:nvSpPr>
        <p:spPr>
          <a:xfrm>
            <a:off x="1835696" y="260648"/>
            <a:ext cx="7056784" cy="1080120"/>
          </a:xfrm>
        </p:spPr>
        <p:txBody>
          <a:bodyPr/>
          <a:lstStyle/>
          <a:p>
            <a:pPr marL="571500" indent="-571500"/>
            <a:r>
              <a:rPr lang="it-IT" b="1" dirty="0" smtClean="0">
                <a:solidFill>
                  <a:schemeClr val="accent1">
                    <a:lumMod val="75000"/>
                  </a:schemeClr>
                </a:solidFill>
                <a:latin typeface="Times New Roman" panose="02020603050405020304" pitchFamily="18" charset="0"/>
                <a:cs typeface="Times New Roman" panose="02020603050405020304" pitchFamily="18" charset="0"/>
              </a:rPr>
              <a:t>Monitoraggio ORCID /Elenco personale</a:t>
            </a:r>
            <a:endParaRPr lang="it-IT"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5" y="1916832"/>
            <a:ext cx="5623527" cy="3009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reccia in giù 1"/>
          <p:cNvSpPr/>
          <p:nvPr/>
        </p:nvSpPr>
        <p:spPr>
          <a:xfrm>
            <a:off x="2699792" y="1412776"/>
            <a:ext cx="504056" cy="5040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496120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664804"/>
            <a:ext cx="6696744"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6" name="Titolo 5"/>
          <p:cNvSpPr>
            <a:spLocks noGrp="1"/>
          </p:cNvSpPr>
          <p:nvPr>
            <p:ph type="ctrTitle"/>
          </p:nvPr>
        </p:nvSpPr>
        <p:spPr>
          <a:xfrm>
            <a:off x="1835696" y="260648"/>
            <a:ext cx="7056784" cy="1080120"/>
          </a:xfrm>
        </p:spPr>
        <p:txBody>
          <a:bodyPr/>
          <a:lstStyle/>
          <a:p>
            <a:pPr marL="571500" indent="-571500"/>
            <a:r>
              <a:rPr lang="it-IT" b="1" dirty="0" smtClean="0">
                <a:solidFill>
                  <a:schemeClr val="accent1">
                    <a:lumMod val="75000"/>
                  </a:schemeClr>
                </a:solidFill>
                <a:latin typeface="Times New Roman" panose="02020603050405020304" pitchFamily="18" charset="0"/>
                <a:cs typeface="Times New Roman" panose="02020603050405020304" pitchFamily="18" charset="0"/>
              </a:rPr>
              <a:t>Monitoraggio pubblicazioni</a:t>
            </a:r>
            <a:endParaRPr lang="it-IT"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Freccia in giù 1"/>
          <p:cNvSpPr/>
          <p:nvPr/>
        </p:nvSpPr>
        <p:spPr>
          <a:xfrm>
            <a:off x="2699792" y="4005064"/>
            <a:ext cx="504056" cy="50405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7069590" y="1412776"/>
            <a:ext cx="504056" cy="50405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6369" y="5351600"/>
            <a:ext cx="5343525"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4843985"/>
            <a:ext cx="18954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ttangolo 10"/>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475551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1"/>
                </a:solidFill>
                <a:latin typeface="Bodoni MT" panose="02070603080606020203" pitchFamily="18" charset="0"/>
              </a:rPr>
              <a:t>Link utili</a:t>
            </a:r>
            <a:endParaRPr lang="it-IT" dirty="0">
              <a:solidFill>
                <a:schemeClr val="accent1"/>
              </a:solidFill>
              <a:latin typeface="Bodoni MT" panose="02070603080606020203" pitchFamily="18" charset="0"/>
            </a:endParaRPr>
          </a:p>
        </p:txBody>
      </p:sp>
      <p:sp>
        <p:nvSpPr>
          <p:cNvPr id="3" name="Segnaposto contenuto 2"/>
          <p:cNvSpPr>
            <a:spLocks noGrp="1"/>
          </p:cNvSpPr>
          <p:nvPr>
            <p:ph idx="1"/>
          </p:nvPr>
        </p:nvSpPr>
        <p:spPr>
          <a:xfrm>
            <a:off x="1835696" y="1628800"/>
            <a:ext cx="7452320" cy="4641379"/>
          </a:xfrm>
        </p:spPr>
        <p:txBody>
          <a:bodyPr>
            <a:noAutofit/>
          </a:bodyPr>
          <a:lstStyle/>
          <a:p>
            <a:pPr marL="0" indent="0">
              <a:buNone/>
            </a:pPr>
            <a:r>
              <a:rPr lang="it-IT" dirty="0" smtClean="0">
                <a:solidFill>
                  <a:schemeClr val="accent1"/>
                </a:solidFill>
                <a:latin typeface="Bodoni MT" panose="02070603080606020203" pitchFamily="18" charset="0"/>
                <a:ea typeface="+mj-ea"/>
                <a:cs typeface="+mj-cs"/>
                <a:hlinkClick r:id="rId2"/>
              </a:rPr>
              <a:t>Modulo IR - Technical Portal </a:t>
            </a:r>
            <a:r>
              <a:rPr lang="it-IT" dirty="0" err="1" smtClean="0">
                <a:solidFill>
                  <a:schemeClr val="accent1"/>
                </a:solidFill>
                <a:latin typeface="Bodoni MT" panose="02070603080606020203" pitchFamily="18" charset="0"/>
                <a:ea typeface="+mj-ea"/>
                <a:cs typeface="+mj-cs"/>
                <a:hlinkClick r:id="rId2"/>
              </a:rPr>
              <a:t>Cineca</a:t>
            </a:r>
            <a:endParaRPr lang="it-IT" dirty="0" smtClean="0">
              <a:solidFill>
                <a:schemeClr val="accent1"/>
              </a:solidFill>
              <a:latin typeface="Bodoni MT" panose="02070603080606020203" pitchFamily="18" charset="0"/>
              <a:ea typeface="+mj-ea"/>
              <a:cs typeface="+mj-cs"/>
              <a:hlinkClick r:id="rId3"/>
            </a:endParaRPr>
          </a:p>
        </p:txBody>
      </p:sp>
    </p:spTree>
    <p:extLst>
      <p:ext uri="{BB962C8B-B14F-4D97-AF65-F5344CB8AC3E}">
        <p14:creationId xmlns:p14="http://schemas.microsoft.com/office/powerpoint/2010/main" val="421240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07777"/>
          </a:xfrm>
          <a:prstGeom prst="rect">
            <a:avLst/>
          </a:prstGeom>
        </p:spPr>
        <p:txBody>
          <a:bodyPr wrap="square">
            <a:spAutoFit/>
          </a:bodyPr>
          <a:lstStyle/>
          <a:p>
            <a:pPr>
              <a:defRPr/>
            </a:pPr>
            <a:r>
              <a:rPr lang="it-IT" sz="1400" b="1" dirty="0">
                <a:solidFill>
                  <a:schemeClr val="accent1">
                    <a:lumMod val="75000"/>
                  </a:schemeClr>
                </a:solidFill>
                <a:latin typeface="Arial" panose="020B0604020202020204" pitchFamily="34" charset="0"/>
                <a:cs typeface="Arial" panose="020B0604020202020204" pitchFamily="34" charset="0"/>
              </a:rPr>
              <a:t>Paola </a:t>
            </a:r>
            <a:r>
              <a:rPr lang="it-IT" sz="1400" b="1" dirty="0" err="1">
                <a:solidFill>
                  <a:schemeClr val="accent1">
                    <a:lumMod val="75000"/>
                  </a:schemeClr>
                </a:solidFill>
                <a:latin typeface="Arial" panose="020B0604020202020204" pitchFamily="34" charset="0"/>
                <a:cs typeface="Arial" panose="020B0604020202020204" pitchFamily="34" charset="0"/>
              </a:rPr>
              <a:t>Mincucci</a:t>
            </a:r>
            <a:r>
              <a:rPr lang="it-IT" sz="1400" b="1" dirty="0">
                <a:solidFill>
                  <a:schemeClr val="accent1">
                    <a:lumMod val="75000"/>
                  </a:schemeClr>
                </a:solidFill>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 </a:t>
            </a:r>
            <a:r>
              <a:rPr lang="it-IT" sz="1400" i="1" dirty="0">
                <a:latin typeface="Arial" panose="020B0604020202020204" pitchFamily="34" charset="0"/>
                <a:cs typeface="Arial" panose="020B0604020202020204" pitchFamily="34" charset="0"/>
              </a:rPr>
              <a:t>Settore Statistica e Applicativi Didattica e Ricerca</a:t>
            </a:r>
            <a:endParaRPr lang="it-IT" sz="1400" i="1" dirty="0"/>
          </a:p>
        </p:txBody>
      </p:sp>
      <p:sp>
        <p:nvSpPr>
          <p:cNvPr id="2" name="Titolo 1"/>
          <p:cNvSpPr>
            <a:spLocks noGrp="1"/>
          </p:cNvSpPr>
          <p:nvPr>
            <p:ph type="title"/>
          </p:nvPr>
        </p:nvSpPr>
        <p:spPr>
          <a:xfrm>
            <a:off x="1871564" y="188640"/>
            <a:ext cx="7029287" cy="1143000"/>
          </a:xfrm>
        </p:spPr>
        <p:txBody>
          <a:bodyPr/>
          <a:lstStyle/>
          <a:p>
            <a:r>
              <a:rPr lang="it-IT" sz="3200" b="1" dirty="0">
                <a:solidFill>
                  <a:schemeClr val="accent1">
                    <a:lumMod val="75000"/>
                  </a:schemeClr>
                </a:solidFill>
                <a:latin typeface="Times New Roman" panose="02020603050405020304" pitchFamily="18" charset="0"/>
                <a:cs typeface="Times New Roman" panose="02020603050405020304" pitchFamily="18" charset="0"/>
              </a:rPr>
              <a:t>IRIS a supporto della QVR 2011-2014 </a:t>
            </a:r>
            <a:endParaRPr lang="it-IT" sz="3200" b="1" dirty="0"/>
          </a:p>
        </p:txBody>
      </p:sp>
      <p:sp>
        <p:nvSpPr>
          <p:cNvPr id="6" name="CasellaDiTesto 5"/>
          <p:cNvSpPr txBox="1"/>
          <p:nvPr/>
        </p:nvSpPr>
        <p:spPr>
          <a:xfrm>
            <a:off x="2018774" y="1124744"/>
            <a:ext cx="6733875" cy="4093428"/>
          </a:xfrm>
          <a:prstGeom prst="rect">
            <a:avLst/>
          </a:prstGeom>
          <a:noFill/>
        </p:spPr>
        <p:txBody>
          <a:bodyPr wrap="square" rtlCol="0">
            <a:spAutoFit/>
          </a:bodyPr>
          <a:lstStyle/>
          <a:p>
            <a:endParaRPr lang="it-IT" dirty="0" smtClean="0"/>
          </a:p>
          <a:p>
            <a:r>
              <a:rPr lang="it-IT" sz="2400" b="1" dirty="0" smtClean="0">
                <a:solidFill>
                  <a:schemeClr val="accent1">
                    <a:lumMod val="75000"/>
                  </a:schemeClr>
                </a:solidFill>
              </a:rPr>
              <a:t>SCENARI di lavoro campagna VQR2011-2014</a:t>
            </a:r>
          </a:p>
          <a:p>
            <a:endParaRPr lang="it-IT" b="1" dirty="0" smtClean="0">
              <a:solidFill>
                <a:schemeClr val="accent1">
                  <a:lumMod val="75000"/>
                </a:schemeClr>
              </a:solidFill>
            </a:endParaRPr>
          </a:p>
          <a:p>
            <a:pPr marL="342900" indent="-342900" algn="just">
              <a:buFont typeface="Wingdings" panose="05000000000000000000" pitchFamily="2" charset="2"/>
              <a:buChar char="v"/>
            </a:pPr>
            <a:r>
              <a:rPr lang="it-IT" dirty="0" smtClean="0"/>
              <a:t>La campagna si svolge sul sito vqr.cineca.it predisposto dal CINECA per ANVUR.  I prodotti per la selezione vengono prelevati dal sito </a:t>
            </a:r>
            <a:r>
              <a:rPr lang="it-IT" dirty="0" err="1" smtClean="0"/>
              <a:t>LoginMiur</a:t>
            </a:r>
            <a:r>
              <a:rPr lang="it-IT" dirty="0" smtClean="0"/>
              <a:t> (</a:t>
            </a:r>
            <a:r>
              <a:rPr lang="it-IT" i="1" dirty="0" smtClean="0"/>
              <a:t>alimentato da IRIS</a:t>
            </a:r>
            <a:r>
              <a:rPr lang="it-IT" dirty="0" smtClean="0"/>
              <a:t>)</a:t>
            </a:r>
          </a:p>
          <a:p>
            <a:pPr marL="742950" lvl="1" indent="-285750" algn="l">
              <a:buFont typeface="Wingdings" panose="05000000000000000000" pitchFamily="2" charset="2"/>
              <a:buChar char="v"/>
            </a:pPr>
            <a:endParaRPr lang="it-IT" dirty="0" smtClean="0"/>
          </a:p>
          <a:p>
            <a:pPr marL="285750" indent="-285750" algn="just">
              <a:buFont typeface="Wingdings" panose="05000000000000000000" pitchFamily="2" charset="2"/>
              <a:buChar char="v"/>
            </a:pPr>
            <a:r>
              <a:rPr lang="it-IT" dirty="0" smtClean="0"/>
              <a:t>La campagna  si svolge direttamente tramite la piattaforma IRIS. </a:t>
            </a:r>
            <a:r>
              <a:rPr lang="it-IT" dirty="0"/>
              <a:t>In particolare IRIS permetterà di coprire le seguenti fasi: </a:t>
            </a:r>
            <a:endParaRPr lang="it-IT" dirty="0" smtClean="0"/>
          </a:p>
          <a:p>
            <a:endParaRPr lang="it-IT" dirty="0"/>
          </a:p>
          <a:p>
            <a:pPr marL="800100" lvl="1" indent="-342900" algn="just">
              <a:buFont typeface="+mj-lt"/>
              <a:buAutoNum type="alphaLcParenR"/>
            </a:pPr>
            <a:r>
              <a:rPr lang="it-IT" sz="1400" dirty="0"/>
              <a:t>Selezione dei prodotti da parte degli addetti alla ricerca accreditati; </a:t>
            </a:r>
          </a:p>
          <a:p>
            <a:pPr marL="800100" lvl="1" indent="-342900" algn="just">
              <a:buFont typeface="+mj-lt"/>
              <a:buAutoNum type="alphaLcParenR"/>
            </a:pPr>
            <a:r>
              <a:rPr lang="it-IT" sz="1400" dirty="0" smtClean="0"/>
              <a:t>Gestione </a:t>
            </a:r>
            <a:r>
              <a:rPr lang="it-IT" sz="1400" dirty="0"/>
              <a:t>e verifica delle selezioni, dei prodotti e relativi full-text da parte degli organi o uffici preposti; </a:t>
            </a:r>
          </a:p>
          <a:p>
            <a:pPr marL="800100" lvl="1" indent="-342900" algn="just">
              <a:buFont typeface="+mj-lt"/>
              <a:buAutoNum type="alphaLcParenR"/>
            </a:pPr>
            <a:r>
              <a:rPr lang="it-IT" sz="1400" dirty="0" smtClean="0"/>
              <a:t>Invio </a:t>
            </a:r>
            <a:r>
              <a:rPr lang="it-IT" sz="1400" dirty="0"/>
              <a:t>delle selezioni al sistema VQR. </a:t>
            </a:r>
          </a:p>
          <a:p>
            <a:pPr marL="285750" indent="-285750" algn="l">
              <a:buFont typeface="Wingdings" panose="05000000000000000000" pitchFamily="2" charset="2"/>
              <a:buChar char="v"/>
            </a:pPr>
            <a:endParaRPr lang="it-IT" dirty="0"/>
          </a:p>
        </p:txBody>
      </p:sp>
      <p:pic>
        <p:nvPicPr>
          <p:cNvPr id="1026" name="Picture 2" descr="C:\Users\adtec2\AppData\Local\Microsoft\Windows\Temporary Internet Files\Content.IE5\2SWLG63N\hand-311121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264124"/>
            <a:ext cx="871253" cy="91260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dtec2\AppData\Local\Microsoft\Windows\Temporary Internet Files\Content.IE5\H6RMSSPY\tick-305245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9308" y="3295472"/>
            <a:ext cx="484748" cy="44914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adtec2\AppData\Local\Microsoft\Windows\Temporary Internet Files\Content.IE5\27037IS9\TzeenieWheenie-red-green-OK-not-OK-Icons-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89119" y="2362361"/>
            <a:ext cx="325123" cy="3251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adtec2\AppData\Local\Microsoft\Windows\Temporary Internet Files\Content.IE5\KB46OISX\cartello_giallo[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70573" y="5426160"/>
            <a:ext cx="747842" cy="716323"/>
          </a:xfrm>
          <a:prstGeom prst="rect">
            <a:avLst/>
          </a:prstGeom>
          <a:noFill/>
          <a:extLst>
            <a:ext uri="{909E8E84-426E-40DD-AFC4-6F175D3DCCD1}">
              <a14:hiddenFill xmlns:a14="http://schemas.microsoft.com/office/drawing/2010/main">
                <a:solidFill>
                  <a:srgbClr val="FFFFFF"/>
                </a:solidFill>
              </a14:hiddenFill>
            </a:ext>
          </a:extLst>
        </p:spPr>
      </p:pic>
      <p:sp>
        <p:nvSpPr>
          <p:cNvPr id="12" name="CasellaDiTesto 11"/>
          <p:cNvSpPr txBox="1"/>
          <p:nvPr/>
        </p:nvSpPr>
        <p:spPr>
          <a:xfrm>
            <a:off x="2660672" y="5498293"/>
            <a:ext cx="6102119" cy="738664"/>
          </a:xfrm>
          <a:prstGeom prst="rect">
            <a:avLst/>
          </a:prstGeom>
          <a:noFill/>
        </p:spPr>
        <p:txBody>
          <a:bodyPr wrap="square" rtlCol="0">
            <a:spAutoFit/>
          </a:bodyPr>
          <a:lstStyle/>
          <a:p>
            <a:pPr algn="just"/>
            <a:r>
              <a:rPr lang="it-IT" sz="1400" i="1" dirty="0" smtClean="0">
                <a:solidFill>
                  <a:schemeClr val="accent6">
                    <a:lumMod val="50000"/>
                  </a:schemeClr>
                </a:solidFill>
              </a:rPr>
              <a:t>Data la circolarità dei dati, è indispensabile che i sistemi </a:t>
            </a:r>
            <a:r>
              <a:rPr lang="it-IT" sz="1400" i="1" dirty="0" err="1" smtClean="0">
                <a:solidFill>
                  <a:schemeClr val="accent6">
                    <a:lumMod val="50000"/>
                  </a:schemeClr>
                </a:solidFill>
              </a:rPr>
              <a:t>LoginMIUR</a:t>
            </a:r>
            <a:r>
              <a:rPr lang="it-IT" sz="1400" i="1" dirty="0" smtClean="0">
                <a:solidFill>
                  <a:schemeClr val="accent6">
                    <a:lumMod val="50000"/>
                  </a:schemeClr>
                </a:solidFill>
              </a:rPr>
              <a:t> e IRIS, indipendentemente  dalla tipologia di strumento scelto per la campagna siano allineati  </a:t>
            </a:r>
            <a:endParaRPr lang="it-IT" sz="1400" i="1" dirty="0">
              <a:solidFill>
                <a:schemeClr val="accent6">
                  <a:lumMod val="50000"/>
                </a:schemeClr>
              </a:solidFill>
            </a:endParaRPr>
          </a:p>
        </p:txBody>
      </p:sp>
    </p:spTree>
    <p:extLst>
      <p:ext uri="{BB962C8B-B14F-4D97-AF65-F5344CB8AC3E}">
        <p14:creationId xmlns:p14="http://schemas.microsoft.com/office/powerpoint/2010/main" val="286307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07777"/>
          </a:xfrm>
          <a:prstGeom prst="rect">
            <a:avLst/>
          </a:prstGeom>
        </p:spPr>
        <p:txBody>
          <a:bodyPr wrap="square">
            <a:spAutoFit/>
          </a:bodyPr>
          <a:lstStyle/>
          <a:p>
            <a:pPr>
              <a:defRPr/>
            </a:pPr>
            <a:r>
              <a:rPr lang="it-IT" sz="1400" b="1" dirty="0">
                <a:solidFill>
                  <a:schemeClr val="accent1">
                    <a:lumMod val="75000"/>
                  </a:schemeClr>
                </a:solidFill>
                <a:latin typeface="Arial" panose="020B0604020202020204" pitchFamily="34" charset="0"/>
                <a:cs typeface="Arial" panose="020B0604020202020204" pitchFamily="34" charset="0"/>
              </a:rPr>
              <a:t>Paola </a:t>
            </a:r>
            <a:r>
              <a:rPr lang="it-IT" sz="1400" b="1" dirty="0" err="1">
                <a:solidFill>
                  <a:schemeClr val="accent1">
                    <a:lumMod val="75000"/>
                  </a:schemeClr>
                </a:solidFill>
                <a:latin typeface="Arial" panose="020B0604020202020204" pitchFamily="34" charset="0"/>
                <a:cs typeface="Arial" panose="020B0604020202020204" pitchFamily="34" charset="0"/>
              </a:rPr>
              <a:t>Mincucci</a:t>
            </a:r>
            <a:r>
              <a:rPr lang="it-IT" sz="1400" b="1" dirty="0">
                <a:solidFill>
                  <a:schemeClr val="accent1">
                    <a:lumMod val="75000"/>
                  </a:schemeClr>
                </a:solidFill>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 </a:t>
            </a:r>
            <a:r>
              <a:rPr lang="it-IT" sz="1400" i="1" dirty="0">
                <a:latin typeface="Arial" panose="020B0604020202020204" pitchFamily="34" charset="0"/>
                <a:cs typeface="Arial" panose="020B0604020202020204" pitchFamily="34" charset="0"/>
              </a:rPr>
              <a:t>Settore Statistica e Applicativi Didattica e Ricerca</a:t>
            </a:r>
            <a:endParaRPr lang="it-IT" sz="1400" i="1" dirty="0"/>
          </a:p>
        </p:txBody>
      </p:sp>
      <p:sp>
        <p:nvSpPr>
          <p:cNvPr id="2" name="Titolo 1"/>
          <p:cNvSpPr>
            <a:spLocks noGrp="1"/>
          </p:cNvSpPr>
          <p:nvPr>
            <p:ph type="title"/>
          </p:nvPr>
        </p:nvSpPr>
        <p:spPr>
          <a:xfrm>
            <a:off x="1871564" y="188640"/>
            <a:ext cx="7029287" cy="1143000"/>
          </a:xfrm>
        </p:spPr>
        <p:txBody>
          <a:bodyPr/>
          <a:lstStyle/>
          <a:p>
            <a:r>
              <a:rPr lang="it-IT" sz="3200" b="1" dirty="0">
                <a:solidFill>
                  <a:schemeClr val="accent1">
                    <a:lumMod val="75000"/>
                  </a:schemeClr>
                </a:solidFill>
                <a:latin typeface="Times New Roman" panose="02020603050405020304" pitchFamily="18" charset="0"/>
                <a:cs typeface="Times New Roman" panose="02020603050405020304" pitchFamily="18" charset="0"/>
              </a:rPr>
              <a:t>IRIS a supporto della QVR 2011-2014 </a:t>
            </a:r>
            <a:endParaRPr lang="it-IT" sz="3200" b="1" dirty="0"/>
          </a:p>
        </p:txBody>
      </p:sp>
      <p:sp>
        <p:nvSpPr>
          <p:cNvPr id="6" name="CasellaDiTesto 5"/>
          <p:cNvSpPr txBox="1"/>
          <p:nvPr/>
        </p:nvSpPr>
        <p:spPr>
          <a:xfrm>
            <a:off x="3779912" y="1524299"/>
            <a:ext cx="4860902" cy="1292662"/>
          </a:xfrm>
          <a:prstGeom prst="rect">
            <a:avLst/>
          </a:prstGeom>
          <a:noFill/>
        </p:spPr>
        <p:txBody>
          <a:bodyPr wrap="square" rtlCol="0">
            <a:spAutoFit/>
          </a:bodyPr>
          <a:lstStyle/>
          <a:p>
            <a:endParaRPr lang="it-IT" dirty="0" smtClean="0"/>
          </a:p>
          <a:p>
            <a:r>
              <a:rPr lang="it-IT" sz="2400" b="1" dirty="0" smtClean="0">
                <a:solidFill>
                  <a:schemeClr val="accent1">
                    <a:lumMod val="75000"/>
                  </a:schemeClr>
                </a:solidFill>
              </a:rPr>
              <a:t>AVVERTENZE IMPORTANTI</a:t>
            </a:r>
          </a:p>
          <a:p>
            <a:endParaRPr lang="it-IT" b="1" dirty="0" smtClean="0">
              <a:solidFill>
                <a:schemeClr val="accent1">
                  <a:lumMod val="75000"/>
                </a:schemeClr>
              </a:solidFill>
            </a:endParaRPr>
          </a:p>
          <a:p>
            <a:pPr marL="285750" indent="-285750" algn="l">
              <a:buFont typeface="Wingdings" panose="05000000000000000000" pitchFamily="2" charset="2"/>
              <a:buChar char="v"/>
            </a:pPr>
            <a:endParaRPr lang="it-IT" dirty="0"/>
          </a:p>
        </p:txBody>
      </p:sp>
      <p:sp>
        <p:nvSpPr>
          <p:cNvPr id="3" name="CasellaDiTesto 2"/>
          <p:cNvSpPr txBox="1"/>
          <p:nvPr/>
        </p:nvSpPr>
        <p:spPr>
          <a:xfrm>
            <a:off x="2390033" y="3284984"/>
            <a:ext cx="6250781" cy="2308324"/>
          </a:xfrm>
          <a:prstGeom prst="rect">
            <a:avLst/>
          </a:prstGeom>
          <a:noFill/>
        </p:spPr>
        <p:txBody>
          <a:bodyPr wrap="square" rtlCol="0">
            <a:spAutoFit/>
          </a:bodyPr>
          <a:lstStyle/>
          <a:p>
            <a:pPr algn="just"/>
            <a:r>
              <a:rPr lang="it-IT" b="1" i="1" dirty="0" smtClean="0">
                <a:solidFill>
                  <a:schemeClr val="accent2">
                    <a:lumMod val="75000"/>
                  </a:schemeClr>
                </a:solidFill>
              </a:rPr>
              <a:t>Il </a:t>
            </a:r>
            <a:r>
              <a:rPr lang="it-IT" b="1" i="1" dirty="0">
                <a:solidFill>
                  <a:schemeClr val="accent2">
                    <a:lumMod val="75000"/>
                  </a:schemeClr>
                </a:solidFill>
              </a:rPr>
              <a:t>maggior fattore di successo della campagna VQR è la qualità della ricerca rappresentata tramite i prodotti</a:t>
            </a:r>
            <a:r>
              <a:rPr lang="it-IT" b="1" i="1" dirty="0" smtClean="0">
                <a:solidFill>
                  <a:schemeClr val="accent2">
                    <a:lumMod val="75000"/>
                  </a:schemeClr>
                </a:solidFill>
              </a:rPr>
              <a:t>.</a:t>
            </a:r>
          </a:p>
          <a:p>
            <a:pPr algn="just"/>
            <a:r>
              <a:rPr lang="it-IT" b="1" i="1" dirty="0" smtClean="0">
                <a:solidFill>
                  <a:schemeClr val="accent2">
                    <a:lumMod val="75000"/>
                  </a:schemeClr>
                </a:solidFill>
              </a:rPr>
              <a:t> </a:t>
            </a:r>
            <a:r>
              <a:rPr lang="it-IT" b="1" i="1" dirty="0">
                <a:solidFill>
                  <a:schemeClr val="accent2">
                    <a:lumMod val="75000"/>
                  </a:schemeClr>
                </a:solidFill>
              </a:rPr>
              <a:t>Il secondo fattore è costituito tuttavia dalla qualità dei metadati dei prodotti. </a:t>
            </a:r>
            <a:endParaRPr lang="it-IT" b="1" i="1" dirty="0" smtClean="0">
              <a:solidFill>
                <a:schemeClr val="accent2">
                  <a:lumMod val="75000"/>
                </a:schemeClr>
              </a:solidFill>
            </a:endParaRPr>
          </a:p>
          <a:p>
            <a:pPr algn="just"/>
            <a:r>
              <a:rPr lang="it-IT" b="1" i="1" dirty="0" smtClean="0">
                <a:solidFill>
                  <a:schemeClr val="accent2">
                    <a:lumMod val="75000"/>
                  </a:schemeClr>
                </a:solidFill>
              </a:rPr>
              <a:t>L’ateneo </a:t>
            </a:r>
            <a:r>
              <a:rPr lang="it-IT" b="1" i="1" dirty="0">
                <a:solidFill>
                  <a:schemeClr val="accent2">
                    <a:lumMod val="75000"/>
                  </a:schemeClr>
                </a:solidFill>
              </a:rPr>
              <a:t>può essere infatti penalizzato da dati di scarsa qualità/quantità: prodotti duplicati, metadati incompleti, full text non reperibili, anagrafiche non aggiornate, corretta attribuzione dei prodotti agli autori, ecc.</a:t>
            </a:r>
          </a:p>
        </p:txBody>
      </p:sp>
      <p:pic>
        <p:nvPicPr>
          <p:cNvPr id="2053" name="Picture 5" descr="C:\Users\adtec2\AppData\Local\Microsoft\Windows\Temporary Internet Files\Content.IE5\H6RMSSPY\information-44472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1772816"/>
            <a:ext cx="1535832" cy="1343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8023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07777"/>
          </a:xfrm>
          <a:prstGeom prst="rect">
            <a:avLst/>
          </a:prstGeom>
        </p:spPr>
        <p:txBody>
          <a:bodyPr wrap="square">
            <a:spAutoFit/>
          </a:bodyPr>
          <a:lstStyle/>
          <a:p>
            <a:pPr>
              <a:defRPr/>
            </a:pPr>
            <a:r>
              <a:rPr lang="it-IT" sz="1400" b="1" dirty="0">
                <a:solidFill>
                  <a:schemeClr val="accent1">
                    <a:lumMod val="75000"/>
                  </a:schemeClr>
                </a:solidFill>
                <a:latin typeface="Arial" panose="020B0604020202020204" pitchFamily="34" charset="0"/>
                <a:cs typeface="Arial" panose="020B0604020202020204" pitchFamily="34" charset="0"/>
              </a:rPr>
              <a:t>Paola </a:t>
            </a:r>
            <a:r>
              <a:rPr lang="it-IT" sz="1400" b="1" dirty="0" err="1">
                <a:solidFill>
                  <a:schemeClr val="accent1">
                    <a:lumMod val="75000"/>
                  </a:schemeClr>
                </a:solidFill>
                <a:latin typeface="Arial" panose="020B0604020202020204" pitchFamily="34" charset="0"/>
                <a:cs typeface="Arial" panose="020B0604020202020204" pitchFamily="34" charset="0"/>
              </a:rPr>
              <a:t>Mincucci</a:t>
            </a:r>
            <a:r>
              <a:rPr lang="it-IT" sz="1400" b="1" dirty="0">
                <a:solidFill>
                  <a:schemeClr val="accent1">
                    <a:lumMod val="75000"/>
                  </a:schemeClr>
                </a:solidFill>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 </a:t>
            </a:r>
            <a:r>
              <a:rPr lang="it-IT" sz="1400" i="1" dirty="0">
                <a:latin typeface="Arial" panose="020B0604020202020204" pitchFamily="34" charset="0"/>
                <a:cs typeface="Arial" panose="020B0604020202020204" pitchFamily="34" charset="0"/>
              </a:rPr>
              <a:t>Settore Statistica e Applicativi Didattica e Ricerca</a:t>
            </a:r>
            <a:endParaRPr lang="it-IT" sz="1400" i="1" dirty="0"/>
          </a:p>
        </p:txBody>
      </p:sp>
      <p:sp>
        <p:nvSpPr>
          <p:cNvPr id="2" name="Titolo 1"/>
          <p:cNvSpPr>
            <a:spLocks noGrp="1"/>
          </p:cNvSpPr>
          <p:nvPr>
            <p:ph type="title"/>
          </p:nvPr>
        </p:nvSpPr>
        <p:spPr>
          <a:xfrm>
            <a:off x="1871564" y="188640"/>
            <a:ext cx="7029287" cy="1143000"/>
          </a:xfrm>
        </p:spPr>
        <p:txBody>
          <a:bodyPr/>
          <a:lstStyle/>
          <a:p>
            <a:r>
              <a:rPr lang="it-IT" sz="3200" b="1" dirty="0">
                <a:solidFill>
                  <a:schemeClr val="accent1">
                    <a:lumMod val="75000"/>
                  </a:schemeClr>
                </a:solidFill>
                <a:latin typeface="Times New Roman" panose="02020603050405020304" pitchFamily="18" charset="0"/>
                <a:cs typeface="Times New Roman" panose="02020603050405020304" pitchFamily="18" charset="0"/>
              </a:rPr>
              <a:t>IRIS a supporto della QVR 2011-2014 </a:t>
            </a:r>
            <a:endParaRPr lang="it-IT" sz="3200" b="1" dirty="0"/>
          </a:p>
        </p:txBody>
      </p:sp>
      <p:graphicFrame>
        <p:nvGraphicFramePr>
          <p:cNvPr id="10" name="Diagramma 9"/>
          <p:cNvGraphicFramePr/>
          <p:nvPr>
            <p:extLst>
              <p:ext uri="{D42A27DB-BD31-4B8C-83A1-F6EECF244321}">
                <p14:modId xmlns:p14="http://schemas.microsoft.com/office/powerpoint/2010/main" val="2509728654"/>
              </p:ext>
            </p:extLst>
          </p:nvPr>
        </p:nvGraphicFramePr>
        <p:xfrm>
          <a:off x="2123375" y="4725144"/>
          <a:ext cx="6524673" cy="2298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ttangolo 8"/>
          <p:cNvSpPr/>
          <p:nvPr/>
        </p:nvSpPr>
        <p:spPr>
          <a:xfrm>
            <a:off x="1870573" y="1340768"/>
            <a:ext cx="7030279" cy="3970318"/>
          </a:xfrm>
          <a:prstGeom prst="rect">
            <a:avLst/>
          </a:prstGeom>
        </p:spPr>
        <p:txBody>
          <a:bodyPr wrap="square">
            <a:spAutoFit/>
          </a:bodyPr>
          <a:lstStyle/>
          <a:p>
            <a:pPr algn="just"/>
            <a:r>
              <a:rPr lang="it-IT" b="1" dirty="0">
                <a:solidFill>
                  <a:schemeClr val="accent1">
                    <a:lumMod val="75000"/>
                  </a:schemeClr>
                </a:solidFill>
              </a:rPr>
              <a:t>Stati del processo di selezione </a:t>
            </a:r>
            <a:endParaRPr lang="it-IT" b="1" dirty="0" smtClean="0">
              <a:solidFill>
                <a:schemeClr val="accent1">
                  <a:lumMod val="75000"/>
                </a:schemeClr>
              </a:solidFill>
            </a:endParaRPr>
          </a:p>
          <a:p>
            <a:pPr algn="just"/>
            <a:endParaRPr lang="it-IT" dirty="0">
              <a:solidFill>
                <a:schemeClr val="accent1">
                  <a:lumMod val="75000"/>
                </a:schemeClr>
              </a:solidFill>
            </a:endParaRPr>
          </a:p>
          <a:p>
            <a:pPr algn="just"/>
            <a:r>
              <a:rPr lang="it-IT" sz="1200" dirty="0"/>
              <a:t>• </a:t>
            </a:r>
            <a:r>
              <a:rPr lang="it-IT" sz="1400" b="1" i="1" dirty="0">
                <a:solidFill>
                  <a:schemeClr val="accent1">
                    <a:lumMod val="75000"/>
                  </a:schemeClr>
                </a:solidFill>
              </a:rPr>
              <a:t>Selezione prodotti </a:t>
            </a:r>
            <a:endParaRPr lang="it-IT" sz="1400" i="1" dirty="0">
              <a:solidFill>
                <a:schemeClr val="accent1">
                  <a:lumMod val="75000"/>
                </a:schemeClr>
              </a:solidFill>
            </a:endParaRPr>
          </a:p>
          <a:p>
            <a:pPr algn="just"/>
            <a:r>
              <a:rPr lang="it-IT" sz="1200" dirty="0" smtClean="0"/>
              <a:t>Fase </a:t>
            </a:r>
            <a:r>
              <a:rPr lang="it-IT" sz="1200" dirty="0"/>
              <a:t>in cui gli utenti abilitati (gli addetti alla ricerca) selezionano i prodotti da sottoporre. </a:t>
            </a:r>
          </a:p>
          <a:p>
            <a:pPr algn="just"/>
            <a:r>
              <a:rPr lang="it-IT" sz="1200" dirty="0"/>
              <a:t>• </a:t>
            </a:r>
            <a:r>
              <a:rPr lang="it-IT" sz="1400" b="1" i="1" dirty="0">
                <a:solidFill>
                  <a:schemeClr val="accent1">
                    <a:lumMod val="75000"/>
                  </a:schemeClr>
                </a:solidFill>
              </a:rPr>
              <a:t>Risoluzione conflitti (</a:t>
            </a:r>
            <a:r>
              <a:rPr lang="it-IT" sz="1400" b="1" i="1" dirty="0" err="1">
                <a:solidFill>
                  <a:schemeClr val="accent1">
                    <a:lumMod val="75000"/>
                  </a:schemeClr>
                </a:solidFill>
              </a:rPr>
              <a:t>Dip</a:t>
            </a:r>
            <a:r>
              <a:rPr lang="it-IT" sz="1400" b="1" i="1" dirty="0">
                <a:solidFill>
                  <a:schemeClr val="accent1">
                    <a:lumMod val="75000"/>
                  </a:schemeClr>
                </a:solidFill>
              </a:rPr>
              <a:t>.) </a:t>
            </a:r>
            <a:endParaRPr lang="it-IT" sz="1400" i="1" dirty="0">
              <a:solidFill>
                <a:schemeClr val="accent1">
                  <a:lumMod val="75000"/>
                </a:schemeClr>
              </a:solidFill>
            </a:endParaRPr>
          </a:p>
          <a:p>
            <a:pPr algn="just"/>
            <a:r>
              <a:rPr lang="it-IT" sz="1200" dirty="0" smtClean="0"/>
              <a:t>Fase </a:t>
            </a:r>
            <a:r>
              <a:rPr lang="it-IT" sz="1200" dirty="0"/>
              <a:t>in cui gli utenti con contesto di dipartimento (o UO) procedono alla risoluzione dei conflitti tra selezione degli addetti alla ricerca afferenti al proprio contesto. </a:t>
            </a:r>
          </a:p>
          <a:p>
            <a:pPr algn="just"/>
            <a:r>
              <a:rPr lang="it-IT" sz="1200" dirty="0"/>
              <a:t>• </a:t>
            </a:r>
            <a:r>
              <a:rPr lang="it-IT" sz="1400" b="1" i="1" dirty="0">
                <a:solidFill>
                  <a:schemeClr val="accent1">
                    <a:lumMod val="75000"/>
                  </a:schemeClr>
                </a:solidFill>
              </a:rPr>
              <a:t>Risoluzione conflitti (Ateneo) </a:t>
            </a:r>
          </a:p>
          <a:p>
            <a:pPr algn="just"/>
            <a:r>
              <a:rPr lang="it-IT" sz="1200" dirty="0" smtClean="0"/>
              <a:t>Fase </a:t>
            </a:r>
            <a:r>
              <a:rPr lang="it-IT" sz="1200" dirty="0"/>
              <a:t>in cui gli utenti con visibilità di Ateneo procedono alla risoluzione dei conflitti tra selezione degli addetti alla ricerca afferenti a contesti diversi. </a:t>
            </a:r>
          </a:p>
          <a:p>
            <a:pPr algn="just"/>
            <a:r>
              <a:rPr lang="it-IT" sz="1400" i="1" dirty="0">
                <a:solidFill>
                  <a:schemeClr val="accent1">
                    <a:lumMod val="75000"/>
                  </a:schemeClr>
                </a:solidFill>
              </a:rPr>
              <a:t>• </a:t>
            </a:r>
            <a:r>
              <a:rPr lang="it-IT" sz="1400" b="1" i="1" dirty="0">
                <a:solidFill>
                  <a:schemeClr val="accent1">
                    <a:lumMod val="75000"/>
                  </a:schemeClr>
                </a:solidFill>
              </a:rPr>
              <a:t>Integrazione metadati VQR (</a:t>
            </a:r>
            <a:r>
              <a:rPr lang="it-IT" sz="1400" b="1" i="1" dirty="0" err="1">
                <a:solidFill>
                  <a:schemeClr val="accent1">
                    <a:lumMod val="75000"/>
                  </a:schemeClr>
                </a:solidFill>
              </a:rPr>
              <a:t>Sogg</a:t>
            </a:r>
            <a:r>
              <a:rPr lang="it-IT" sz="1400" b="1" i="1" dirty="0">
                <a:solidFill>
                  <a:schemeClr val="accent1">
                    <a:lumMod val="75000"/>
                  </a:schemeClr>
                </a:solidFill>
              </a:rPr>
              <a:t>. </a:t>
            </a:r>
            <a:r>
              <a:rPr lang="it-IT" sz="1400" b="1" i="1" dirty="0" err="1">
                <a:solidFill>
                  <a:schemeClr val="accent1">
                    <a:lumMod val="75000"/>
                  </a:schemeClr>
                </a:solidFill>
              </a:rPr>
              <a:t>Valut</a:t>
            </a:r>
            <a:r>
              <a:rPr lang="it-IT" sz="1400" b="1" i="1" dirty="0">
                <a:solidFill>
                  <a:schemeClr val="accent1">
                    <a:lumMod val="75000"/>
                  </a:schemeClr>
                </a:solidFill>
              </a:rPr>
              <a:t>., </a:t>
            </a:r>
            <a:r>
              <a:rPr lang="it-IT" sz="1400" b="1" i="1" dirty="0" err="1">
                <a:solidFill>
                  <a:schemeClr val="accent1">
                    <a:lumMod val="75000"/>
                  </a:schemeClr>
                </a:solidFill>
              </a:rPr>
              <a:t>Dip</a:t>
            </a:r>
            <a:r>
              <a:rPr lang="it-IT" sz="1400" b="1" i="1" dirty="0">
                <a:solidFill>
                  <a:schemeClr val="accent1">
                    <a:lumMod val="75000"/>
                  </a:schemeClr>
                </a:solidFill>
              </a:rPr>
              <a:t>. o Ateneo) </a:t>
            </a:r>
            <a:endParaRPr lang="it-IT" sz="1400" i="1" dirty="0">
              <a:solidFill>
                <a:schemeClr val="accent1">
                  <a:lumMod val="75000"/>
                </a:schemeClr>
              </a:solidFill>
            </a:endParaRPr>
          </a:p>
          <a:p>
            <a:pPr algn="just"/>
            <a:r>
              <a:rPr lang="it-IT" sz="1200" dirty="0" smtClean="0"/>
              <a:t>Fase </a:t>
            </a:r>
            <a:r>
              <a:rPr lang="it-IT" sz="1200" dirty="0"/>
              <a:t>in cui vengono inseriti i metadati specifici VQR e gli allegati per i prodotti selezionati. </a:t>
            </a:r>
          </a:p>
          <a:p>
            <a:pPr algn="just"/>
            <a:r>
              <a:rPr lang="it-IT" sz="1200" dirty="0"/>
              <a:t>• </a:t>
            </a:r>
            <a:r>
              <a:rPr lang="it-IT" sz="1400" b="1" i="1" dirty="0">
                <a:solidFill>
                  <a:schemeClr val="accent1">
                    <a:lumMod val="75000"/>
                  </a:schemeClr>
                </a:solidFill>
              </a:rPr>
              <a:t>Validazione (</a:t>
            </a:r>
            <a:r>
              <a:rPr lang="it-IT" sz="1400" b="1" i="1" dirty="0" err="1">
                <a:solidFill>
                  <a:schemeClr val="accent1">
                    <a:lumMod val="75000"/>
                  </a:schemeClr>
                </a:solidFill>
              </a:rPr>
              <a:t>Dip</a:t>
            </a:r>
            <a:r>
              <a:rPr lang="it-IT" sz="1400" b="1" i="1" dirty="0">
                <a:solidFill>
                  <a:schemeClr val="accent1">
                    <a:lumMod val="75000"/>
                  </a:schemeClr>
                </a:solidFill>
              </a:rPr>
              <a:t>.,Ateneo) </a:t>
            </a:r>
            <a:endParaRPr lang="it-IT" sz="1400" i="1" dirty="0">
              <a:solidFill>
                <a:schemeClr val="accent1">
                  <a:lumMod val="75000"/>
                </a:schemeClr>
              </a:solidFill>
            </a:endParaRPr>
          </a:p>
          <a:p>
            <a:pPr algn="just"/>
            <a:r>
              <a:rPr lang="it-IT" sz="1200" dirty="0" smtClean="0"/>
              <a:t>Fase </a:t>
            </a:r>
            <a:r>
              <a:rPr lang="it-IT" sz="1200" dirty="0"/>
              <a:t>in cui vengono verificate le consistenze di tutte le selezioni prima dell’invio al sistema ministeriale sia in relazione alla copertura numerica dei prodotti attesi per soggetto valutato che per la presenza dei metadati e allegati richiesti. </a:t>
            </a:r>
          </a:p>
          <a:p>
            <a:pPr algn="just"/>
            <a:r>
              <a:rPr lang="it-IT" sz="1400" i="1" dirty="0">
                <a:solidFill>
                  <a:schemeClr val="accent1">
                    <a:lumMod val="75000"/>
                  </a:schemeClr>
                </a:solidFill>
              </a:rPr>
              <a:t>• </a:t>
            </a:r>
            <a:r>
              <a:rPr lang="it-IT" sz="1400" b="1" i="1" dirty="0">
                <a:solidFill>
                  <a:schemeClr val="accent1">
                    <a:lumMod val="75000"/>
                  </a:schemeClr>
                </a:solidFill>
              </a:rPr>
              <a:t>Conclusa </a:t>
            </a:r>
            <a:endParaRPr lang="it-IT" sz="1400" i="1" dirty="0">
              <a:solidFill>
                <a:schemeClr val="accent1">
                  <a:lumMod val="75000"/>
                </a:schemeClr>
              </a:solidFill>
            </a:endParaRPr>
          </a:p>
          <a:p>
            <a:pPr algn="just"/>
            <a:r>
              <a:rPr lang="it-IT" sz="1200" dirty="0" smtClean="0"/>
              <a:t>Fase </a:t>
            </a:r>
            <a:r>
              <a:rPr lang="it-IT" sz="1200" dirty="0"/>
              <a:t>finale del processo a valle dell’invio delle selezioni, dei relativi metadati aggiuntivi e allegati full-text ai sistemi ministeriali su quali prosegue fino alla conclusione la procedura VQR </a:t>
            </a:r>
          </a:p>
        </p:txBody>
      </p:sp>
    </p:spTree>
    <p:extLst>
      <p:ext uri="{BB962C8B-B14F-4D97-AF65-F5344CB8AC3E}">
        <p14:creationId xmlns:p14="http://schemas.microsoft.com/office/powerpoint/2010/main" val="2683488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07777"/>
          </a:xfrm>
          <a:prstGeom prst="rect">
            <a:avLst/>
          </a:prstGeom>
        </p:spPr>
        <p:txBody>
          <a:bodyPr wrap="square">
            <a:spAutoFit/>
          </a:bodyPr>
          <a:lstStyle/>
          <a:p>
            <a:pPr>
              <a:defRPr/>
            </a:pPr>
            <a:r>
              <a:rPr lang="it-IT" sz="1400" b="1" dirty="0">
                <a:solidFill>
                  <a:schemeClr val="accent1">
                    <a:lumMod val="75000"/>
                  </a:schemeClr>
                </a:solidFill>
                <a:latin typeface="Arial" panose="020B0604020202020204" pitchFamily="34" charset="0"/>
                <a:cs typeface="Arial" panose="020B0604020202020204" pitchFamily="34" charset="0"/>
              </a:rPr>
              <a:t>Paola </a:t>
            </a:r>
            <a:r>
              <a:rPr lang="it-IT" sz="1400" b="1" dirty="0" err="1">
                <a:solidFill>
                  <a:schemeClr val="accent1">
                    <a:lumMod val="75000"/>
                  </a:schemeClr>
                </a:solidFill>
                <a:latin typeface="Arial" panose="020B0604020202020204" pitchFamily="34" charset="0"/>
                <a:cs typeface="Arial" panose="020B0604020202020204" pitchFamily="34" charset="0"/>
              </a:rPr>
              <a:t>Mincucci</a:t>
            </a:r>
            <a:r>
              <a:rPr lang="it-IT" sz="1400" b="1" dirty="0">
                <a:solidFill>
                  <a:schemeClr val="accent1">
                    <a:lumMod val="75000"/>
                  </a:schemeClr>
                </a:solidFill>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 </a:t>
            </a:r>
            <a:r>
              <a:rPr lang="it-IT" sz="1400" i="1" dirty="0">
                <a:latin typeface="Arial" panose="020B0604020202020204" pitchFamily="34" charset="0"/>
                <a:cs typeface="Arial" panose="020B0604020202020204" pitchFamily="34" charset="0"/>
              </a:rPr>
              <a:t>Settore Statistica e Applicativi Didattica e Ricerca</a:t>
            </a:r>
            <a:endParaRPr lang="it-IT" sz="1400" i="1" dirty="0"/>
          </a:p>
        </p:txBody>
      </p:sp>
      <p:sp>
        <p:nvSpPr>
          <p:cNvPr id="2" name="Titolo 1"/>
          <p:cNvSpPr>
            <a:spLocks noGrp="1"/>
          </p:cNvSpPr>
          <p:nvPr>
            <p:ph type="title"/>
          </p:nvPr>
        </p:nvSpPr>
        <p:spPr>
          <a:xfrm>
            <a:off x="1871564" y="188640"/>
            <a:ext cx="7029287" cy="1143000"/>
          </a:xfrm>
        </p:spPr>
        <p:txBody>
          <a:bodyPr/>
          <a:lstStyle/>
          <a:p>
            <a:r>
              <a:rPr lang="it-IT" sz="3200" b="1" dirty="0">
                <a:solidFill>
                  <a:schemeClr val="accent1">
                    <a:lumMod val="75000"/>
                  </a:schemeClr>
                </a:solidFill>
                <a:latin typeface="Times New Roman" panose="02020603050405020304" pitchFamily="18" charset="0"/>
                <a:cs typeface="Times New Roman" panose="02020603050405020304" pitchFamily="18" charset="0"/>
              </a:rPr>
              <a:t>IRIS a supporto della QVR 2011-2014 </a:t>
            </a:r>
            <a:endParaRPr lang="it-IT" sz="32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428" y="1995965"/>
            <a:ext cx="7253027" cy="2856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528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07777"/>
          </a:xfrm>
          <a:prstGeom prst="rect">
            <a:avLst/>
          </a:prstGeom>
        </p:spPr>
        <p:txBody>
          <a:bodyPr wrap="square">
            <a:spAutoFit/>
          </a:bodyPr>
          <a:lstStyle/>
          <a:p>
            <a:pPr>
              <a:defRPr/>
            </a:pPr>
            <a:r>
              <a:rPr lang="it-IT" sz="1400" b="1" dirty="0">
                <a:solidFill>
                  <a:schemeClr val="accent1">
                    <a:lumMod val="75000"/>
                  </a:schemeClr>
                </a:solidFill>
                <a:latin typeface="Arial" panose="020B0604020202020204" pitchFamily="34" charset="0"/>
                <a:cs typeface="Arial" panose="020B0604020202020204" pitchFamily="34" charset="0"/>
              </a:rPr>
              <a:t>Paola </a:t>
            </a:r>
            <a:r>
              <a:rPr lang="it-IT" sz="1400" b="1" dirty="0" err="1">
                <a:solidFill>
                  <a:schemeClr val="accent1">
                    <a:lumMod val="75000"/>
                  </a:schemeClr>
                </a:solidFill>
                <a:latin typeface="Arial" panose="020B0604020202020204" pitchFamily="34" charset="0"/>
                <a:cs typeface="Arial" panose="020B0604020202020204" pitchFamily="34" charset="0"/>
              </a:rPr>
              <a:t>Mincucci</a:t>
            </a:r>
            <a:r>
              <a:rPr lang="it-IT" sz="1400" b="1" dirty="0">
                <a:solidFill>
                  <a:schemeClr val="accent1">
                    <a:lumMod val="75000"/>
                  </a:schemeClr>
                </a:solidFill>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 </a:t>
            </a:r>
            <a:r>
              <a:rPr lang="it-IT" sz="1400" i="1" dirty="0">
                <a:latin typeface="Arial" panose="020B0604020202020204" pitchFamily="34" charset="0"/>
                <a:cs typeface="Arial" panose="020B0604020202020204" pitchFamily="34" charset="0"/>
              </a:rPr>
              <a:t>Settore Statistica e Applicativi Didattica e Ricerca</a:t>
            </a:r>
            <a:endParaRPr lang="it-IT" sz="1400" i="1" dirty="0"/>
          </a:p>
        </p:txBody>
      </p:sp>
      <p:sp>
        <p:nvSpPr>
          <p:cNvPr id="2" name="Titolo 1"/>
          <p:cNvSpPr>
            <a:spLocks noGrp="1"/>
          </p:cNvSpPr>
          <p:nvPr>
            <p:ph type="title"/>
          </p:nvPr>
        </p:nvSpPr>
        <p:spPr>
          <a:xfrm>
            <a:off x="1871564" y="188640"/>
            <a:ext cx="7029287" cy="1143000"/>
          </a:xfrm>
        </p:spPr>
        <p:txBody>
          <a:bodyPr/>
          <a:lstStyle/>
          <a:p>
            <a:r>
              <a:rPr lang="it-IT" sz="3200" b="1" dirty="0">
                <a:solidFill>
                  <a:schemeClr val="accent1">
                    <a:lumMod val="75000"/>
                  </a:schemeClr>
                </a:solidFill>
                <a:latin typeface="Times New Roman" panose="02020603050405020304" pitchFamily="18" charset="0"/>
                <a:cs typeface="Times New Roman" panose="02020603050405020304" pitchFamily="18" charset="0"/>
              </a:rPr>
              <a:t>IRIS a supporto della QVR 2011-2014 </a:t>
            </a:r>
            <a:endParaRPr lang="it-IT" sz="3200" b="1" dirty="0"/>
          </a:p>
        </p:txBody>
      </p:sp>
      <p:sp>
        <p:nvSpPr>
          <p:cNvPr id="6" name="CasellaDiTesto 5"/>
          <p:cNvSpPr txBox="1"/>
          <p:nvPr/>
        </p:nvSpPr>
        <p:spPr>
          <a:xfrm>
            <a:off x="1979712" y="907296"/>
            <a:ext cx="6921140" cy="1661993"/>
          </a:xfrm>
          <a:prstGeom prst="rect">
            <a:avLst/>
          </a:prstGeom>
          <a:noFill/>
        </p:spPr>
        <p:txBody>
          <a:bodyPr wrap="square" rtlCol="0">
            <a:spAutoFit/>
          </a:bodyPr>
          <a:lstStyle/>
          <a:p>
            <a:endParaRPr lang="it-IT" dirty="0" smtClean="0">
              <a:solidFill>
                <a:schemeClr val="accent1">
                  <a:lumMod val="75000"/>
                </a:schemeClr>
              </a:solidFill>
            </a:endParaRPr>
          </a:p>
          <a:p>
            <a:r>
              <a:rPr lang="it-IT" sz="2400" b="1" dirty="0">
                <a:solidFill>
                  <a:schemeClr val="accent1">
                    <a:lumMod val="75000"/>
                  </a:schemeClr>
                </a:solidFill>
              </a:rPr>
              <a:t>Prodotti delle ricerca - Scheda descrittiva dei prodotti selezionati </a:t>
            </a:r>
            <a:endParaRPr lang="it-IT" sz="2400" dirty="0">
              <a:solidFill>
                <a:schemeClr val="accent1">
                  <a:lumMod val="75000"/>
                </a:schemeClr>
              </a:solidFill>
            </a:endParaRPr>
          </a:p>
          <a:p>
            <a:endParaRPr lang="it-IT" b="1" dirty="0" smtClean="0">
              <a:solidFill>
                <a:schemeClr val="accent1">
                  <a:lumMod val="75000"/>
                </a:schemeClr>
              </a:solidFill>
            </a:endParaRPr>
          </a:p>
          <a:p>
            <a:pPr marL="285750" indent="-285750" algn="l">
              <a:buFont typeface="Wingdings" panose="05000000000000000000" pitchFamily="2" charset="2"/>
              <a:buChar char="v"/>
            </a:pPr>
            <a:endParaRPr lang="it-IT" dirty="0">
              <a:solidFill>
                <a:schemeClr val="accent1">
                  <a:lumMod val="75000"/>
                </a:schemeClr>
              </a:solidFill>
            </a:endParaRPr>
          </a:p>
        </p:txBody>
      </p:sp>
      <p:sp>
        <p:nvSpPr>
          <p:cNvPr id="3" name="CasellaDiTesto 2"/>
          <p:cNvSpPr txBox="1"/>
          <p:nvPr/>
        </p:nvSpPr>
        <p:spPr>
          <a:xfrm>
            <a:off x="1870573" y="1793351"/>
            <a:ext cx="7165923" cy="4524315"/>
          </a:xfrm>
          <a:prstGeom prst="rect">
            <a:avLst/>
          </a:prstGeom>
          <a:noFill/>
        </p:spPr>
        <p:txBody>
          <a:bodyPr wrap="square" rtlCol="0">
            <a:spAutoFit/>
          </a:bodyPr>
          <a:lstStyle/>
          <a:p>
            <a:pPr algn="just"/>
            <a:endParaRPr lang="it-IT" sz="1200" dirty="0"/>
          </a:p>
          <a:p>
            <a:pPr algn="just"/>
            <a:r>
              <a:rPr lang="it-IT" sz="1200" dirty="0" smtClean="0"/>
              <a:t>Ogni </a:t>
            </a:r>
            <a:r>
              <a:rPr lang="it-IT" sz="1200" dirty="0"/>
              <a:t>prodotto è trasmesso in formato pdf ai GEV tramite la procedura CINECA, è accompagnato da una scheda descrittiva che contiene le seguenti : </a:t>
            </a:r>
            <a:endParaRPr lang="it-IT" sz="1200" dirty="0" smtClean="0"/>
          </a:p>
          <a:p>
            <a:pPr algn="just"/>
            <a:endParaRPr lang="it-IT" sz="1200" dirty="0"/>
          </a:p>
          <a:p>
            <a:pPr marL="628650" lvl="1" indent="-171450" algn="just">
              <a:buFont typeface="Wingdings" panose="05000000000000000000" pitchFamily="2" charset="2"/>
              <a:buChar char="ü"/>
            </a:pPr>
            <a:r>
              <a:rPr lang="it-IT" sz="1200" dirty="0">
                <a:solidFill>
                  <a:schemeClr val="accent6">
                    <a:lumMod val="50000"/>
                  </a:schemeClr>
                </a:solidFill>
              </a:rPr>
              <a:t>Metadati bibliografici del prodotto</a:t>
            </a:r>
            <a:r>
              <a:rPr lang="it-IT" sz="1200" dirty="0"/>
              <a:t>, inclusi gli identificatori ISI </a:t>
            </a:r>
            <a:r>
              <a:rPr lang="it-IT" sz="1200" dirty="0" err="1"/>
              <a:t>WoS</a:t>
            </a:r>
            <a:r>
              <a:rPr lang="it-IT" sz="1200" dirty="0"/>
              <a:t> e </a:t>
            </a:r>
            <a:r>
              <a:rPr lang="it-IT" sz="1200" dirty="0" err="1"/>
              <a:t>Scopus</a:t>
            </a:r>
            <a:r>
              <a:rPr lang="it-IT" sz="1200" dirty="0"/>
              <a:t> per gli articoli indicizzati nei rispettivi </a:t>
            </a:r>
            <a:r>
              <a:rPr lang="it-IT" sz="1200" i="1" dirty="0"/>
              <a:t>data base; </a:t>
            </a:r>
            <a:endParaRPr lang="it-IT" sz="1200" dirty="0"/>
          </a:p>
          <a:p>
            <a:pPr marL="628650" lvl="1" indent="-171450" algn="just">
              <a:buFont typeface="Wingdings" panose="05000000000000000000" pitchFamily="2" charset="2"/>
              <a:buChar char="ü"/>
            </a:pPr>
            <a:r>
              <a:rPr lang="it-IT" sz="1200" dirty="0">
                <a:solidFill>
                  <a:schemeClr val="accent6">
                    <a:lumMod val="50000"/>
                  </a:schemeClr>
                </a:solidFill>
              </a:rPr>
              <a:t>Identificazione dell’addetto</a:t>
            </a:r>
            <a:r>
              <a:rPr lang="it-IT" sz="1200" b="1" dirty="0">
                <a:solidFill>
                  <a:schemeClr val="accent1">
                    <a:lumMod val="75000"/>
                  </a:schemeClr>
                </a:solidFill>
              </a:rPr>
              <a:t> </a:t>
            </a:r>
            <a:r>
              <a:rPr lang="it-IT" sz="1200" dirty="0"/>
              <a:t>alla ricerca (tramite ORCID) cui il prodotto è associato; </a:t>
            </a:r>
          </a:p>
          <a:p>
            <a:pPr marL="685800" lvl="1" indent="-228600" algn="just">
              <a:buFont typeface="Wingdings" panose="05000000000000000000" pitchFamily="2" charset="2"/>
              <a:buChar char="ü"/>
            </a:pPr>
            <a:r>
              <a:rPr lang="it-IT" sz="1200" dirty="0">
                <a:solidFill>
                  <a:schemeClr val="accent6">
                    <a:lumMod val="50000"/>
                  </a:schemeClr>
                </a:solidFill>
              </a:rPr>
              <a:t>Identificazione dei coautori </a:t>
            </a:r>
            <a:r>
              <a:rPr lang="it-IT" sz="1200" dirty="0"/>
              <a:t>(tramite ORCID) del prodotto appartenenti alla stessa; </a:t>
            </a:r>
          </a:p>
          <a:p>
            <a:pPr marL="628650" lvl="1" indent="-171450" algn="just">
              <a:buFont typeface="Wingdings" panose="05000000000000000000" pitchFamily="2" charset="2"/>
              <a:buChar char="ü"/>
            </a:pPr>
            <a:r>
              <a:rPr lang="it-IT" sz="1200" dirty="0">
                <a:solidFill>
                  <a:schemeClr val="accent6">
                    <a:lumMod val="50000"/>
                  </a:schemeClr>
                </a:solidFill>
              </a:rPr>
              <a:t>Identificazione dell’area,</a:t>
            </a:r>
            <a:r>
              <a:rPr lang="it-IT" sz="1200" dirty="0"/>
              <a:t> del settore concorsuale, del settore scientifico disciplinare, e del codice ERC di riferimento per la valutazione; per gli articoli indicizzati ISI </a:t>
            </a:r>
            <a:r>
              <a:rPr lang="it-IT" sz="1200" dirty="0" err="1"/>
              <a:t>WoS</a:t>
            </a:r>
            <a:r>
              <a:rPr lang="it-IT" sz="1200" dirty="0"/>
              <a:t> e </a:t>
            </a:r>
            <a:r>
              <a:rPr lang="it-IT" sz="1200" dirty="0" err="1"/>
              <a:t>Scopus</a:t>
            </a:r>
            <a:r>
              <a:rPr lang="it-IT" sz="1200" dirty="0"/>
              <a:t>, inserimento della </a:t>
            </a:r>
            <a:r>
              <a:rPr lang="it-IT" sz="1200" dirty="0" err="1"/>
              <a:t>Subject</a:t>
            </a:r>
            <a:r>
              <a:rPr lang="it-IT" sz="1200" dirty="0"/>
              <a:t> </a:t>
            </a:r>
            <a:r>
              <a:rPr lang="it-IT" sz="1200" dirty="0" err="1"/>
              <a:t>Category</a:t>
            </a:r>
            <a:r>
              <a:rPr lang="it-IT" sz="1200" dirty="0"/>
              <a:t> di ISI </a:t>
            </a:r>
            <a:r>
              <a:rPr lang="it-IT" sz="1200" dirty="0" err="1"/>
              <a:t>WoS</a:t>
            </a:r>
            <a:r>
              <a:rPr lang="it-IT" sz="1200" dirty="0"/>
              <a:t> e della </a:t>
            </a:r>
            <a:r>
              <a:rPr lang="it-IT" sz="1200" dirty="0" err="1"/>
              <a:t>All</a:t>
            </a:r>
            <a:r>
              <a:rPr lang="it-IT" sz="1200" dirty="0"/>
              <a:t> Science </a:t>
            </a:r>
            <a:r>
              <a:rPr lang="it-IT" sz="1200" dirty="0" err="1"/>
              <a:t>Journals</a:t>
            </a:r>
            <a:r>
              <a:rPr lang="it-IT" sz="1200" dirty="0"/>
              <a:t> </a:t>
            </a:r>
            <a:r>
              <a:rPr lang="it-IT" sz="1200" dirty="0" err="1"/>
              <a:t>Classification</a:t>
            </a:r>
            <a:r>
              <a:rPr lang="it-IT" sz="1200" dirty="0"/>
              <a:t> (ASJC) di </a:t>
            </a:r>
            <a:r>
              <a:rPr lang="it-IT" sz="1200" dirty="0" err="1"/>
              <a:t>Scopus</a:t>
            </a:r>
            <a:r>
              <a:rPr lang="it-IT" sz="1200" dirty="0"/>
              <a:t> suggerite per la valutazione </a:t>
            </a:r>
            <a:r>
              <a:rPr lang="it-IT" sz="1200" dirty="0" err="1"/>
              <a:t>bibliometrica</a:t>
            </a:r>
            <a:r>
              <a:rPr lang="it-IT" sz="1200" dirty="0"/>
              <a:t>. </a:t>
            </a:r>
          </a:p>
          <a:p>
            <a:pPr marL="628650" lvl="1" indent="-171450" algn="just">
              <a:buFont typeface="Wingdings" panose="05000000000000000000" pitchFamily="2" charset="2"/>
              <a:buChar char="ü"/>
            </a:pPr>
            <a:r>
              <a:rPr lang="it-IT" sz="1200" dirty="0">
                <a:solidFill>
                  <a:schemeClr val="accent6">
                    <a:lumMod val="50000"/>
                  </a:schemeClr>
                </a:solidFill>
              </a:rPr>
              <a:t>Indicazione della lingua del prodotto</a:t>
            </a:r>
            <a:r>
              <a:rPr lang="it-IT" sz="1200" dirty="0"/>
              <a:t>; </a:t>
            </a:r>
          </a:p>
          <a:p>
            <a:pPr marL="628650" lvl="1" indent="-171450" algn="just">
              <a:buFont typeface="Wingdings" panose="05000000000000000000" pitchFamily="2" charset="2"/>
              <a:buChar char="ü"/>
            </a:pPr>
            <a:r>
              <a:rPr lang="it-IT" sz="1200" i="1" dirty="0" err="1">
                <a:solidFill>
                  <a:schemeClr val="accent6">
                    <a:lumMod val="50000"/>
                  </a:schemeClr>
                </a:solidFill>
              </a:rPr>
              <a:t>Abstract</a:t>
            </a:r>
            <a:r>
              <a:rPr lang="it-IT" sz="1200" i="1" dirty="0"/>
              <a:t> </a:t>
            </a:r>
            <a:r>
              <a:rPr lang="it-IT" sz="1200" dirty="0"/>
              <a:t>del prodotto. Se il prodotto pubblicato non contiene l’</a:t>
            </a:r>
            <a:r>
              <a:rPr lang="it-IT" sz="1200" i="1" dirty="0" err="1"/>
              <a:t>abstract</a:t>
            </a:r>
            <a:r>
              <a:rPr lang="it-IT" sz="1200" dirty="0"/>
              <a:t>, esso dovrà essere predisposto dall’addetto cui il prodotto è associato; </a:t>
            </a:r>
          </a:p>
          <a:p>
            <a:pPr marL="628650" lvl="1" indent="-171450" algn="just">
              <a:buFont typeface="Wingdings" panose="05000000000000000000" pitchFamily="2" charset="2"/>
              <a:buChar char="ü"/>
            </a:pPr>
            <a:r>
              <a:rPr lang="it-IT" sz="1200" dirty="0">
                <a:solidFill>
                  <a:schemeClr val="accent6">
                    <a:lumMod val="50000"/>
                  </a:schemeClr>
                </a:solidFill>
              </a:rPr>
              <a:t>L’eventuale segnalazione</a:t>
            </a:r>
            <a:r>
              <a:rPr lang="it-IT" sz="1200" dirty="0"/>
              <a:t>, a cura dell’Istituzione, che il prodotto proviene da attività di ricerca in aree emergenti a livello internazionale o in aree di forte specializzazione o a carattere interdisciplinare, per le quali si suggerisce l’adozione preferenziale della metodologia di </a:t>
            </a:r>
            <a:r>
              <a:rPr lang="it-IT" sz="1200" i="1" dirty="0" err="1"/>
              <a:t>peer</a:t>
            </a:r>
            <a:r>
              <a:rPr lang="it-IT" sz="1200" i="1" dirty="0"/>
              <a:t> </a:t>
            </a:r>
            <a:r>
              <a:rPr lang="it-IT" sz="1200" i="1" dirty="0" err="1"/>
              <a:t>review</a:t>
            </a:r>
            <a:r>
              <a:rPr lang="it-IT" sz="1200" i="1" dirty="0"/>
              <a:t> </a:t>
            </a:r>
            <a:r>
              <a:rPr lang="it-IT" sz="1200" dirty="0"/>
              <a:t>in ragione della minore presenza di tali aree nelle basi di dati </a:t>
            </a:r>
            <a:r>
              <a:rPr lang="it-IT" sz="1200" dirty="0" err="1"/>
              <a:t>bibliometriche</a:t>
            </a:r>
            <a:r>
              <a:rPr lang="it-IT" sz="1200" i="1" dirty="0"/>
              <a:t>; </a:t>
            </a:r>
            <a:endParaRPr lang="it-IT" sz="1200" dirty="0"/>
          </a:p>
          <a:p>
            <a:pPr marL="628650" lvl="1" indent="-171450" algn="just">
              <a:buFont typeface="Wingdings" panose="05000000000000000000" pitchFamily="2" charset="2"/>
              <a:buChar char="ü"/>
            </a:pPr>
            <a:r>
              <a:rPr lang="it-IT" sz="1200" dirty="0">
                <a:solidFill>
                  <a:schemeClr val="accent6">
                    <a:lumMod val="50000"/>
                  </a:schemeClr>
                </a:solidFill>
              </a:rPr>
              <a:t>Una descrizione dell’importanza del prodotto </a:t>
            </a:r>
            <a:r>
              <a:rPr lang="it-IT" sz="1200" dirty="0"/>
              <a:t>nel contesto scientifico internazionale e dell'impatto che il prodotto ha avuto in aggiunta a quanto determinabile da una mera analisi </a:t>
            </a:r>
            <a:r>
              <a:rPr lang="it-IT" sz="1200" dirty="0" err="1"/>
              <a:t>bibliometrica</a:t>
            </a:r>
            <a:r>
              <a:rPr lang="it-IT" sz="1200" dirty="0"/>
              <a:t> Qualunque informazione si ritenga utile alla valorizzazione del prodotto (quali ad esempio premi ricevuti e recensioni). </a:t>
            </a:r>
          </a:p>
          <a:p>
            <a:pPr algn="just"/>
            <a:endParaRPr lang="it-IT" sz="1200" i="1" dirty="0">
              <a:solidFill>
                <a:schemeClr val="accent2">
                  <a:lumMod val="75000"/>
                </a:schemeClr>
              </a:solidFill>
            </a:endParaRPr>
          </a:p>
        </p:txBody>
      </p:sp>
    </p:spTree>
    <p:extLst>
      <p:ext uri="{BB962C8B-B14F-4D97-AF65-F5344CB8AC3E}">
        <p14:creationId xmlns:p14="http://schemas.microsoft.com/office/powerpoint/2010/main" val="3474823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07777"/>
          </a:xfrm>
          <a:prstGeom prst="rect">
            <a:avLst/>
          </a:prstGeom>
        </p:spPr>
        <p:txBody>
          <a:bodyPr wrap="square">
            <a:spAutoFit/>
          </a:bodyPr>
          <a:lstStyle/>
          <a:p>
            <a:pPr>
              <a:defRPr/>
            </a:pPr>
            <a:r>
              <a:rPr lang="it-IT" sz="1400" b="1" dirty="0">
                <a:solidFill>
                  <a:schemeClr val="accent1">
                    <a:lumMod val="75000"/>
                  </a:schemeClr>
                </a:solidFill>
                <a:latin typeface="Arial" panose="020B0604020202020204" pitchFamily="34" charset="0"/>
                <a:cs typeface="Arial" panose="020B0604020202020204" pitchFamily="34" charset="0"/>
              </a:rPr>
              <a:t>Paola </a:t>
            </a:r>
            <a:r>
              <a:rPr lang="it-IT" sz="1400" b="1" dirty="0" err="1">
                <a:solidFill>
                  <a:schemeClr val="accent1">
                    <a:lumMod val="75000"/>
                  </a:schemeClr>
                </a:solidFill>
                <a:latin typeface="Arial" panose="020B0604020202020204" pitchFamily="34" charset="0"/>
                <a:cs typeface="Arial" panose="020B0604020202020204" pitchFamily="34" charset="0"/>
              </a:rPr>
              <a:t>Mincucci</a:t>
            </a:r>
            <a:r>
              <a:rPr lang="it-IT" sz="1400" b="1" dirty="0">
                <a:solidFill>
                  <a:schemeClr val="accent1">
                    <a:lumMod val="75000"/>
                  </a:schemeClr>
                </a:solidFill>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 </a:t>
            </a:r>
            <a:r>
              <a:rPr lang="it-IT" sz="1400" i="1" dirty="0">
                <a:latin typeface="Arial" panose="020B0604020202020204" pitchFamily="34" charset="0"/>
                <a:cs typeface="Arial" panose="020B0604020202020204" pitchFamily="34" charset="0"/>
              </a:rPr>
              <a:t>Settore Statistica e Applicativi Didattica e Ricerca</a:t>
            </a:r>
            <a:endParaRPr lang="it-IT" sz="1400" i="1" dirty="0"/>
          </a:p>
        </p:txBody>
      </p:sp>
      <p:sp>
        <p:nvSpPr>
          <p:cNvPr id="2" name="Titolo 1"/>
          <p:cNvSpPr>
            <a:spLocks noGrp="1"/>
          </p:cNvSpPr>
          <p:nvPr>
            <p:ph type="title"/>
          </p:nvPr>
        </p:nvSpPr>
        <p:spPr>
          <a:xfrm>
            <a:off x="1871564" y="188640"/>
            <a:ext cx="7029287" cy="1143000"/>
          </a:xfrm>
        </p:spPr>
        <p:txBody>
          <a:bodyPr/>
          <a:lstStyle/>
          <a:p>
            <a:r>
              <a:rPr lang="it-IT" sz="3200" b="1" dirty="0">
                <a:solidFill>
                  <a:schemeClr val="accent1">
                    <a:lumMod val="75000"/>
                  </a:schemeClr>
                </a:solidFill>
                <a:latin typeface="Times New Roman" panose="02020603050405020304" pitchFamily="18" charset="0"/>
                <a:cs typeface="Times New Roman" panose="02020603050405020304" pitchFamily="18" charset="0"/>
              </a:rPr>
              <a:t>IRIS a supporto della QVR 2011-2014 </a:t>
            </a:r>
            <a:endParaRPr lang="it-IT" sz="3200" b="1" dirty="0"/>
          </a:p>
        </p:txBody>
      </p:sp>
      <p:sp>
        <p:nvSpPr>
          <p:cNvPr id="6" name="CasellaDiTesto 5"/>
          <p:cNvSpPr txBox="1"/>
          <p:nvPr/>
        </p:nvSpPr>
        <p:spPr>
          <a:xfrm>
            <a:off x="1979712" y="907296"/>
            <a:ext cx="6921140" cy="1292662"/>
          </a:xfrm>
          <a:prstGeom prst="rect">
            <a:avLst/>
          </a:prstGeom>
          <a:noFill/>
        </p:spPr>
        <p:txBody>
          <a:bodyPr wrap="square" rtlCol="0">
            <a:spAutoFit/>
          </a:bodyPr>
          <a:lstStyle/>
          <a:p>
            <a:endParaRPr lang="it-IT" dirty="0" smtClean="0">
              <a:solidFill>
                <a:schemeClr val="accent1">
                  <a:lumMod val="75000"/>
                </a:schemeClr>
              </a:solidFill>
            </a:endParaRPr>
          </a:p>
          <a:p>
            <a:r>
              <a:rPr lang="it-IT" sz="2400" b="1" dirty="0" smtClean="0">
                <a:solidFill>
                  <a:schemeClr val="accent1">
                    <a:lumMod val="75000"/>
                  </a:schemeClr>
                </a:solidFill>
              </a:rPr>
              <a:t>…ancora due concetti</a:t>
            </a:r>
            <a:endParaRPr lang="it-IT" sz="2400" dirty="0">
              <a:solidFill>
                <a:schemeClr val="accent1">
                  <a:lumMod val="75000"/>
                </a:schemeClr>
              </a:solidFill>
            </a:endParaRPr>
          </a:p>
          <a:p>
            <a:endParaRPr lang="it-IT" b="1" dirty="0" smtClean="0">
              <a:solidFill>
                <a:schemeClr val="accent1">
                  <a:lumMod val="75000"/>
                </a:schemeClr>
              </a:solidFill>
            </a:endParaRPr>
          </a:p>
          <a:p>
            <a:pPr marL="285750" indent="-285750" algn="l">
              <a:buFont typeface="Wingdings" panose="05000000000000000000" pitchFamily="2" charset="2"/>
              <a:buChar char="v"/>
            </a:pPr>
            <a:endParaRPr lang="it-IT" dirty="0">
              <a:solidFill>
                <a:schemeClr val="accent1">
                  <a:lumMod val="75000"/>
                </a:schemeClr>
              </a:solidFill>
            </a:endParaRPr>
          </a:p>
        </p:txBody>
      </p:sp>
      <p:sp>
        <p:nvSpPr>
          <p:cNvPr id="3" name="CasellaDiTesto 2"/>
          <p:cNvSpPr txBox="1"/>
          <p:nvPr/>
        </p:nvSpPr>
        <p:spPr>
          <a:xfrm>
            <a:off x="1870573" y="1553627"/>
            <a:ext cx="7165923" cy="3108543"/>
          </a:xfrm>
          <a:prstGeom prst="rect">
            <a:avLst/>
          </a:prstGeom>
          <a:noFill/>
        </p:spPr>
        <p:txBody>
          <a:bodyPr wrap="square" rtlCol="0">
            <a:spAutoFit/>
          </a:bodyPr>
          <a:lstStyle/>
          <a:p>
            <a:pPr algn="just"/>
            <a:endParaRPr lang="it-IT" sz="1200" dirty="0"/>
          </a:p>
          <a:p>
            <a:pPr algn="just"/>
            <a:r>
              <a:rPr lang="it-IT" sz="1600" b="1" dirty="0">
                <a:solidFill>
                  <a:schemeClr val="accent6">
                    <a:lumMod val="50000"/>
                  </a:schemeClr>
                </a:solidFill>
              </a:rPr>
              <a:t>Indicatori a supporto della </a:t>
            </a:r>
            <a:r>
              <a:rPr lang="it-IT" sz="1600" b="1" dirty="0" smtClean="0">
                <a:solidFill>
                  <a:schemeClr val="accent6">
                    <a:lumMod val="50000"/>
                  </a:schemeClr>
                </a:solidFill>
              </a:rPr>
              <a:t>selezione</a:t>
            </a:r>
          </a:p>
          <a:p>
            <a:pPr algn="just"/>
            <a:endParaRPr lang="it-IT" sz="1200" dirty="0"/>
          </a:p>
          <a:p>
            <a:pPr marL="228600" indent="-228600" algn="just">
              <a:buFont typeface="+mj-lt"/>
              <a:buAutoNum type="arabicPeriod"/>
            </a:pPr>
            <a:r>
              <a:rPr lang="it-IT" sz="1200" dirty="0"/>
              <a:t>Indicatori legati al periodico (dati recuperabili da file predisposti dall’editore): </a:t>
            </a:r>
          </a:p>
          <a:p>
            <a:pPr marL="171450" indent="-171450" algn="just">
              <a:buFont typeface="Wingdings" panose="05000000000000000000" pitchFamily="2" charset="2"/>
              <a:buChar char="Ø"/>
            </a:pPr>
            <a:r>
              <a:rPr lang="en-US" sz="1200" dirty="0" smtClean="0"/>
              <a:t>Thomson </a:t>
            </a:r>
            <a:r>
              <a:rPr lang="en-US" sz="1200" dirty="0"/>
              <a:t>Reuters (JCR, WOS): IF, Article influence, Eigen factor, Immediacy Index, Cited half life, 5 years IF, category ranking, Quartile, Cites count per year (0,1,2,3,4,5), cites total count; </a:t>
            </a:r>
          </a:p>
          <a:p>
            <a:pPr marL="171450" indent="-171450" algn="just">
              <a:buFont typeface="Wingdings" panose="05000000000000000000" pitchFamily="2" charset="2"/>
              <a:buChar char="Ø"/>
            </a:pPr>
            <a:r>
              <a:rPr lang="it-IT" sz="1200" dirty="0" err="1" smtClean="0"/>
              <a:t>Elsevier</a:t>
            </a:r>
            <a:r>
              <a:rPr lang="it-IT" sz="1200" dirty="0" smtClean="0"/>
              <a:t> </a:t>
            </a:r>
            <a:r>
              <a:rPr lang="it-IT" sz="1200" dirty="0"/>
              <a:t>(</a:t>
            </a:r>
            <a:r>
              <a:rPr lang="it-IT" sz="1200" dirty="0" err="1"/>
              <a:t>Scopus</a:t>
            </a:r>
            <a:r>
              <a:rPr lang="it-IT" sz="1200" dirty="0"/>
              <a:t>): SNIP, SJR, IPP; </a:t>
            </a:r>
          </a:p>
          <a:p>
            <a:pPr marL="171450" indent="-171450" algn="just">
              <a:buFont typeface="Wingdings" panose="05000000000000000000" pitchFamily="2" charset="2"/>
              <a:buChar char="Ø"/>
            </a:pPr>
            <a:r>
              <a:rPr lang="it-IT" sz="1200" dirty="0" err="1" smtClean="0"/>
              <a:t>Anvur</a:t>
            </a:r>
            <a:r>
              <a:rPr lang="it-IT" sz="1200" dirty="0"/>
              <a:t>: riviste di fascia A in base al settore concorsuale </a:t>
            </a:r>
            <a:endParaRPr lang="it-IT" sz="1200" dirty="0" smtClean="0"/>
          </a:p>
          <a:p>
            <a:pPr marL="171450" indent="-171450" algn="just">
              <a:buFont typeface="Wingdings" panose="05000000000000000000" pitchFamily="2" charset="2"/>
              <a:buChar char="Ø"/>
            </a:pPr>
            <a:endParaRPr lang="it-IT" sz="1200" dirty="0"/>
          </a:p>
          <a:p>
            <a:pPr algn="just"/>
            <a:r>
              <a:rPr lang="it-IT" sz="1200" dirty="0"/>
              <a:t>2. Indicatori legati al prodotto (dati recuperabili da </a:t>
            </a:r>
            <a:r>
              <a:rPr lang="it-IT" sz="1200" dirty="0" err="1"/>
              <a:t>webservices</a:t>
            </a:r>
            <a:r>
              <a:rPr lang="it-IT" sz="1200" dirty="0"/>
              <a:t> basandosi esclusivamente su </a:t>
            </a:r>
            <a:r>
              <a:rPr lang="it-IT" sz="1200" dirty="0" err="1"/>
              <a:t>ScopusId</a:t>
            </a:r>
            <a:r>
              <a:rPr lang="it-IT" sz="1200" dirty="0"/>
              <a:t>, </a:t>
            </a:r>
            <a:r>
              <a:rPr lang="it-IT" sz="1200" dirty="0" err="1"/>
              <a:t>WosId</a:t>
            </a:r>
            <a:r>
              <a:rPr lang="it-IT" sz="1200" dirty="0"/>
              <a:t> e DOI): </a:t>
            </a:r>
          </a:p>
          <a:p>
            <a:pPr marL="171450" indent="-171450" algn="just">
              <a:buFont typeface="Wingdings" panose="05000000000000000000" pitchFamily="2" charset="2"/>
              <a:buChar char="Ø"/>
            </a:pPr>
            <a:r>
              <a:rPr lang="it-IT" sz="1200" dirty="0" smtClean="0"/>
              <a:t>Thomson </a:t>
            </a:r>
            <a:r>
              <a:rPr lang="it-IT" sz="1200" dirty="0" err="1"/>
              <a:t>reuters</a:t>
            </a:r>
            <a:r>
              <a:rPr lang="it-IT" sz="1200" dirty="0"/>
              <a:t> (WOS): Numero di citazioni, </a:t>
            </a:r>
          </a:p>
          <a:p>
            <a:pPr marL="171450" indent="-171450" algn="just">
              <a:buFont typeface="Wingdings" panose="05000000000000000000" pitchFamily="2" charset="2"/>
              <a:buChar char="Ø"/>
            </a:pPr>
            <a:r>
              <a:rPr lang="it-IT" sz="1200" dirty="0" err="1" smtClean="0"/>
              <a:t>Elsevier</a:t>
            </a:r>
            <a:r>
              <a:rPr lang="it-IT" sz="1200" dirty="0" smtClean="0"/>
              <a:t> </a:t>
            </a:r>
            <a:r>
              <a:rPr lang="it-IT" sz="1200" dirty="0"/>
              <a:t>(SCOPUS): </a:t>
            </a:r>
          </a:p>
          <a:p>
            <a:pPr lvl="1" algn="just"/>
            <a:r>
              <a:rPr lang="it-IT" sz="1200" i="1" dirty="0"/>
              <a:t>i. Numero di citazioni per anno </a:t>
            </a:r>
          </a:p>
          <a:p>
            <a:pPr lvl="1" algn="just"/>
            <a:r>
              <a:rPr lang="it-IT" sz="1200" i="1" dirty="0"/>
              <a:t>ii. Collocazione nei percentili per </a:t>
            </a:r>
            <a:r>
              <a:rPr lang="it-IT" sz="1200" i="1" dirty="0" err="1"/>
              <a:t>subject</a:t>
            </a:r>
            <a:r>
              <a:rPr lang="it-IT" sz="1200" i="1" dirty="0"/>
              <a:t> </a:t>
            </a:r>
            <a:r>
              <a:rPr lang="it-IT" sz="1200" i="1" dirty="0" err="1"/>
              <a:t>category</a:t>
            </a:r>
            <a:r>
              <a:rPr lang="it-IT" sz="1200" i="1" dirty="0"/>
              <a:t> </a:t>
            </a:r>
          </a:p>
          <a:p>
            <a:pPr algn="just"/>
            <a:r>
              <a:rPr lang="it-IT" sz="1200" b="1" dirty="0" smtClean="0"/>
              <a:t> </a:t>
            </a:r>
            <a:endParaRPr lang="it-IT" sz="1200" i="1" dirty="0">
              <a:solidFill>
                <a:schemeClr val="accent2">
                  <a:lumMod val="75000"/>
                </a:schemeClr>
              </a:solidFill>
            </a:endParaRPr>
          </a:p>
        </p:txBody>
      </p:sp>
      <p:sp>
        <p:nvSpPr>
          <p:cNvPr id="7" name="CasellaDiTesto 6"/>
          <p:cNvSpPr txBox="1"/>
          <p:nvPr/>
        </p:nvSpPr>
        <p:spPr>
          <a:xfrm>
            <a:off x="1870573" y="4445177"/>
            <a:ext cx="7165923" cy="2062103"/>
          </a:xfrm>
          <a:prstGeom prst="rect">
            <a:avLst/>
          </a:prstGeom>
          <a:noFill/>
        </p:spPr>
        <p:txBody>
          <a:bodyPr wrap="square" rtlCol="0">
            <a:spAutoFit/>
          </a:bodyPr>
          <a:lstStyle/>
          <a:p>
            <a:pPr algn="l"/>
            <a:r>
              <a:rPr lang="it-IT" sz="1600" b="1" dirty="0">
                <a:solidFill>
                  <a:schemeClr val="accent6">
                    <a:lumMod val="50000"/>
                  </a:schemeClr>
                </a:solidFill>
              </a:rPr>
              <a:t>Regolamento</a:t>
            </a:r>
            <a:r>
              <a:rPr lang="it-IT" sz="1200" b="1" dirty="0" smtClean="0"/>
              <a:t> </a:t>
            </a:r>
            <a:r>
              <a:rPr lang="it-IT" sz="1600" b="1" dirty="0">
                <a:solidFill>
                  <a:schemeClr val="accent6">
                    <a:lumMod val="50000"/>
                  </a:schemeClr>
                </a:solidFill>
              </a:rPr>
              <a:t>per l’utilizzo dei testi delle </a:t>
            </a:r>
            <a:r>
              <a:rPr lang="it-IT" sz="1600" b="1" dirty="0" smtClean="0">
                <a:solidFill>
                  <a:schemeClr val="accent6">
                    <a:lumMod val="50000"/>
                  </a:schemeClr>
                </a:solidFill>
              </a:rPr>
              <a:t>pubblicazioni</a:t>
            </a:r>
          </a:p>
          <a:p>
            <a:pPr algn="l"/>
            <a:endParaRPr lang="it-IT" sz="1600" b="1" dirty="0" smtClean="0">
              <a:solidFill>
                <a:schemeClr val="accent6">
                  <a:lumMod val="50000"/>
                </a:schemeClr>
              </a:solidFill>
            </a:endParaRPr>
          </a:p>
          <a:p>
            <a:pPr algn="just"/>
            <a:r>
              <a:rPr lang="it-IT" sz="1000" i="1" dirty="0"/>
              <a:t>Al fine di consentire la valutazione della produzione scientifica, l’autore o </a:t>
            </a:r>
            <a:r>
              <a:rPr lang="it-IT" sz="1000" i="1" dirty="0" smtClean="0"/>
              <a:t>l’editore per </a:t>
            </a:r>
            <a:r>
              <a:rPr lang="it-IT" sz="1000" i="1" dirty="0"/>
              <a:t>conto dell’autore (d’ora in poi “FORNITORE”) caricano sui sistemi CINECA </a:t>
            </a:r>
            <a:r>
              <a:rPr lang="it-IT" sz="1000" i="1" dirty="0" smtClean="0"/>
              <a:t>il testo </a:t>
            </a:r>
            <a:r>
              <a:rPr lang="it-IT" sz="1000" i="1" dirty="0"/>
              <a:t>completo dell’opera in formato PDF. L’ANVUR sottopone la pubblicazione a </a:t>
            </a:r>
            <a:r>
              <a:rPr lang="it-IT" sz="1000" i="1" dirty="0" smtClean="0"/>
              <a:t>2 esperti </a:t>
            </a:r>
            <a:r>
              <a:rPr lang="it-IT" sz="1000" i="1" dirty="0"/>
              <a:t>(d’ora in poi “VALUTATORI”) consentendo l'accesso al relativo file PDF.</a:t>
            </a:r>
          </a:p>
          <a:p>
            <a:pPr algn="just"/>
            <a:r>
              <a:rPr lang="it-IT" sz="1000" i="1" dirty="0"/>
              <a:t>La richiesta all’editore di nuovi file PDF non presenti negli archivi CINECA </a:t>
            </a:r>
            <a:r>
              <a:rPr lang="it-IT" sz="1000" i="1" dirty="0" smtClean="0"/>
              <a:t>può essere </a:t>
            </a:r>
            <a:r>
              <a:rPr lang="it-IT" sz="1000" i="1" dirty="0"/>
              <a:t>avanzata, ai sensi del presente regolamento, dagli addetti partecipanti </a:t>
            </a:r>
            <a:r>
              <a:rPr lang="it-IT" sz="1000" i="1" dirty="0" smtClean="0"/>
              <a:t>alla VQR </a:t>
            </a:r>
            <a:r>
              <a:rPr lang="it-IT" sz="1000" i="1" dirty="0"/>
              <a:t>2011-2014 fino alle ore 17:00 del giorno 8 gennaio 2016. Il termine ultimo</a:t>
            </a:r>
          </a:p>
          <a:p>
            <a:pPr algn="just"/>
            <a:r>
              <a:rPr lang="it-IT" sz="1000" i="1" dirty="0"/>
              <a:t>per l’Editore per caricare le pubblicazioni richieste entro tale scadenza </a:t>
            </a:r>
            <a:r>
              <a:rPr lang="it-IT" sz="1000" i="1" dirty="0" smtClean="0"/>
              <a:t>è ordinariamente </a:t>
            </a:r>
            <a:r>
              <a:rPr lang="it-IT" sz="1000" i="1" dirty="0"/>
              <a:t>fissato in 10 giorni lavorativi e non può comunque </a:t>
            </a:r>
            <a:r>
              <a:rPr lang="it-IT" sz="1000" i="1" dirty="0" smtClean="0"/>
              <a:t>essere successivo </a:t>
            </a:r>
            <a:r>
              <a:rPr lang="it-IT" sz="1000" i="1" dirty="0"/>
              <a:t>alla data del 22 gennaio 2016 alle ore 17.00. Qualora l’Editore </a:t>
            </a:r>
            <a:r>
              <a:rPr lang="it-IT" sz="1000" i="1" dirty="0" smtClean="0"/>
              <a:t>non intenda </a:t>
            </a:r>
            <a:r>
              <a:rPr lang="it-IT" sz="1000" i="1" dirty="0"/>
              <a:t>rendere disponibile il file PDF delle pubblicazioni richieste, è tenuto </a:t>
            </a:r>
            <a:r>
              <a:rPr lang="it-IT" sz="1000" i="1" dirty="0" smtClean="0"/>
              <a:t>a darne </a:t>
            </a:r>
            <a:r>
              <a:rPr lang="it-IT" sz="1000" i="1" dirty="0"/>
              <a:t>comunicazione al candidato entro tre giorni dalla ricezione della richiesta</a:t>
            </a:r>
            <a:r>
              <a:rPr lang="it-IT" sz="1600" i="1" dirty="0"/>
              <a:t>.</a:t>
            </a:r>
            <a:endParaRPr lang="it-IT" sz="1600" b="1" i="1" dirty="0">
              <a:solidFill>
                <a:schemeClr val="accent6">
                  <a:lumMod val="50000"/>
                </a:schemeClr>
              </a:solidFill>
            </a:endParaRPr>
          </a:p>
        </p:txBody>
      </p:sp>
    </p:spTree>
    <p:extLst>
      <p:ext uri="{BB962C8B-B14F-4D97-AF65-F5344CB8AC3E}">
        <p14:creationId xmlns:p14="http://schemas.microsoft.com/office/powerpoint/2010/main" val="2843052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8" name="Rettangolo 7"/>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
        <p:nvSpPr>
          <p:cNvPr id="3" name="Rettangolo 2"/>
          <p:cNvSpPr/>
          <p:nvPr/>
        </p:nvSpPr>
        <p:spPr>
          <a:xfrm>
            <a:off x="2627784" y="980728"/>
            <a:ext cx="5616624" cy="4154984"/>
          </a:xfrm>
          <a:prstGeom prst="rect">
            <a:avLst/>
          </a:prstGeom>
        </p:spPr>
        <p:txBody>
          <a:bodyPr wrap="square">
            <a:spAutoFit/>
          </a:bodyPr>
          <a:lstStyle/>
          <a:p>
            <a:pPr lvl="0"/>
            <a:r>
              <a:rPr lang="it-IT" sz="1200" b="1" dirty="0"/>
              <a:t>Presenza in anagrafica</a:t>
            </a:r>
            <a:r>
              <a:rPr lang="it-IT" sz="1200" dirty="0"/>
              <a:t>: attraverso le funzioni di reportistica è possibile estrarre un elenco del personale presente nel sistema per confrontarlo con quello degli accreditati; questi ultimi devono essere tutti censiti nell’anagrafica di IRIS.</a:t>
            </a:r>
          </a:p>
          <a:p>
            <a:pPr lvl="0"/>
            <a:r>
              <a:rPr lang="it-IT" sz="1200" b="1" dirty="0"/>
              <a:t>ORCID</a:t>
            </a:r>
            <a:r>
              <a:rPr lang="it-IT" sz="1200" dirty="0"/>
              <a:t>: per coloro che hanno acquisito il modulo IRIS-OI sono disponibili, nella reportistica, i campi relativi alla presenza/associazione dell’identificativo ORCID al personale dell’Ateneo/Ente; in alternativa sull’HUB ORCID è possibile estrarre l’elenco di coloro che hanno effettuato la registrazione/associazione dell’identificativo. Confrontare gli elenchi con quello degli accreditati e verificare che tutti siano in possesso di un identificativo ORCID. </a:t>
            </a:r>
          </a:p>
          <a:p>
            <a:pPr lvl="0"/>
            <a:r>
              <a:rPr lang="it-IT" sz="1200" b="1" dirty="0"/>
              <a:t>Utenze</a:t>
            </a:r>
            <a:r>
              <a:rPr lang="it-IT" sz="1200" dirty="0"/>
              <a:t>: controllare se il personale accreditato ha un utenza attiva e profilata correttamente per effettuare l’accesso al sistema, visualizzare i propri prodotti, inserirne di nuovi e modificare quelli esistenti.</a:t>
            </a:r>
          </a:p>
          <a:p>
            <a:pPr lvl="0"/>
            <a:r>
              <a:rPr lang="it-IT" sz="1200" b="1" dirty="0"/>
              <a:t>Sincronizzazione MIUR</a:t>
            </a:r>
            <a:r>
              <a:rPr lang="it-IT" sz="1200" dirty="0"/>
              <a:t>: utilizzare la funzionalità di monitoraggio sito docente per individuare i casi di fallimento o avvertimento relativi all’invio al sito Ministeriale.</a:t>
            </a:r>
          </a:p>
          <a:p>
            <a:pPr lvl="0"/>
            <a:r>
              <a:rPr lang="it-IT" sz="1200" b="1" dirty="0"/>
              <a:t>Stato dei prodotti</a:t>
            </a:r>
            <a:r>
              <a:rPr lang="it-IT" sz="1200" dirty="0"/>
              <a:t>: i prodotti compresi negli anni 2011-2014, oggetto della valutazione, devono essere tutti in stato definitivo; è consigliato estendere il controllo all’intervallo 2010-2015.</a:t>
            </a:r>
          </a:p>
          <a:p>
            <a:pPr lvl="0"/>
            <a:r>
              <a:rPr lang="it-IT" sz="1200" b="1" dirty="0" err="1"/>
              <a:t>Deduplicazione</a:t>
            </a:r>
            <a:r>
              <a:rPr lang="it-IT" sz="1200" dirty="0"/>
              <a:t>: si suggerisce di verificare ed eventualmente fondere tutti i prodotti segnalati dalla funzione di </a:t>
            </a:r>
            <a:r>
              <a:rPr lang="it-IT" sz="1200" dirty="0" err="1"/>
              <a:t>deduplicazione</a:t>
            </a:r>
            <a:r>
              <a:rPr lang="it-IT" sz="1200" dirty="0"/>
              <a:t> per prodotti inclusi nel quadriennio 2011-2014 (è consigliabile  includere nei controlli gli anni 2010 e 2015).</a:t>
            </a:r>
          </a:p>
        </p:txBody>
      </p:sp>
    </p:spTree>
    <p:extLst>
      <p:ext uri="{BB962C8B-B14F-4D97-AF65-F5344CB8AC3E}">
        <p14:creationId xmlns:p14="http://schemas.microsoft.com/office/powerpoint/2010/main" val="4200413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979712" y="1415673"/>
            <a:ext cx="6912768" cy="5262979"/>
          </a:xfrm>
          <a:prstGeom prst="rect">
            <a:avLst/>
          </a:prstGeom>
          <a:noFill/>
        </p:spPr>
        <p:txBody>
          <a:bodyPr wrap="square" rtlCol="0">
            <a:spAutoFit/>
          </a:bodyPr>
          <a:lstStyle/>
          <a:p>
            <a:pPr algn="just"/>
            <a:endParaRPr lang="it-IT" sz="1200" i="1" dirty="0" smtClean="0">
              <a:solidFill>
                <a:schemeClr val="accent1"/>
              </a:solidFill>
              <a:latin typeface="Times New Roman" panose="02020603050405020304" pitchFamily="18" charset="0"/>
              <a:cs typeface="Times New Roman" panose="02020603050405020304" pitchFamily="18" charset="0"/>
            </a:endParaRPr>
          </a:p>
          <a:p>
            <a:pPr algn="just"/>
            <a:endParaRPr lang="it-IT" sz="1200" dirty="0"/>
          </a:p>
          <a:p>
            <a:pPr algn="just"/>
            <a:r>
              <a:rPr lang="it-IT" sz="1200" b="1" dirty="0" smtClean="0"/>
              <a:t>Ogni </a:t>
            </a:r>
            <a:r>
              <a:rPr lang="it-IT" sz="1200" b="1" dirty="0"/>
              <a:t>prodotto è trasmesso in formato pdf ai GEV tramite la procedura CINECA, è accompagnato da una scheda descrittiva </a:t>
            </a:r>
            <a:r>
              <a:rPr lang="it-IT" sz="1200" dirty="0"/>
              <a:t>che contiene le seguenti : </a:t>
            </a:r>
          </a:p>
          <a:p>
            <a:pPr lvl="1" algn="just"/>
            <a:r>
              <a:rPr lang="it-IT" sz="1200" b="1" dirty="0"/>
              <a:t>Metadati bibliografici </a:t>
            </a:r>
            <a:r>
              <a:rPr lang="it-IT" sz="1200" dirty="0"/>
              <a:t>del prodotto, inclusi gli identificatori ISI </a:t>
            </a:r>
            <a:r>
              <a:rPr lang="it-IT" sz="1200" dirty="0" err="1"/>
              <a:t>WoS</a:t>
            </a:r>
            <a:r>
              <a:rPr lang="it-IT" sz="1200" dirty="0"/>
              <a:t> e </a:t>
            </a:r>
            <a:r>
              <a:rPr lang="it-IT" sz="1200" dirty="0" err="1"/>
              <a:t>Scopus</a:t>
            </a:r>
            <a:r>
              <a:rPr lang="it-IT" sz="1200" dirty="0"/>
              <a:t> per gli articoli indicizzati nei rispettivi </a:t>
            </a:r>
            <a:r>
              <a:rPr lang="it-IT" sz="1200" i="1" dirty="0"/>
              <a:t>data base; </a:t>
            </a:r>
            <a:endParaRPr lang="it-IT" sz="1200" dirty="0"/>
          </a:p>
          <a:p>
            <a:pPr lvl="1" algn="just"/>
            <a:r>
              <a:rPr lang="it-IT" sz="1200" b="1" dirty="0"/>
              <a:t>Identificazione dell’addetto alla ricerca (tramite ORCID) </a:t>
            </a:r>
            <a:r>
              <a:rPr lang="it-IT" sz="1200" dirty="0"/>
              <a:t>cui il prodotto è associato; </a:t>
            </a:r>
          </a:p>
          <a:p>
            <a:pPr lvl="1" algn="just"/>
            <a:r>
              <a:rPr lang="it-IT" sz="1200" b="1" dirty="0"/>
              <a:t>Identificazione dei coautori (tramite ORCID) </a:t>
            </a:r>
            <a:r>
              <a:rPr lang="it-IT" sz="1200" dirty="0"/>
              <a:t>del prodotto appartenenti alla stessa; </a:t>
            </a:r>
          </a:p>
          <a:p>
            <a:pPr lvl="1" algn="just"/>
            <a:r>
              <a:rPr lang="it-IT" sz="1200" dirty="0"/>
              <a:t>Identificazione dell’</a:t>
            </a:r>
            <a:r>
              <a:rPr lang="it-IT" sz="1200" b="1" dirty="0"/>
              <a:t>area</a:t>
            </a:r>
            <a:r>
              <a:rPr lang="it-IT" sz="1200" dirty="0"/>
              <a:t>, del </a:t>
            </a:r>
            <a:r>
              <a:rPr lang="it-IT" sz="1200" b="1" dirty="0"/>
              <a:t>settore concorsuale</a:t>
            </a:r>
            <a:r>
              <a:rPr lang="it-IT" sz="1200" dirty="0"/>
              <a:t>, del </a:t>
            </a:r>
            <a:r>
              <a:rPr lang="it-IT" sz="1200" b="1" dirty="0"/>
              <a:t>settore scientifico disciplinare</a:t>
            </a:r>
            <a:r>
              <a:rPr lang="it-IT" sz="1200" dirty="0"/>
              <a:t>, e del </a:t>
            </a:r>
            <a:r>
              <a:rPr lang="it-IT" sz="1200" b="1" dirty="0"/>
              <a:t>codice ERC </a:t>
            </a:r>
            <a:r>
              <a:rPr lang="it-IT" sz="1200" dirty="0"/>
              <a:t>di riferimento per la valutazione; per gli articoli indicizzati ISI </a:t>
            </a:r>
            <a:r>
              <a:rPr lang="it-IT" sz="1200" dirty="0" err="1"/>
              <a:t>WoS</a:t>
            </a:r>
            <a:r>
              <a:rPr lang="it-IT" sz="1200" dirty="0"/>
              <a:t> e </a:t>
            </a:r>
            <a:r>
              <a:rPr lang="it-IT" sz="1200" dirty="0" err="1"/>
              <a:t>Scopus</a:t>
            </a:r>
            <a:r>
              <a:rPr lang="it-IT" sz="1200" dirty="0"/>
              <a:t>, inserimento della </a:t>
            </a:r>
            <a:r>
              <a:rPr lang="it-IT" sz="1200" b="1" dirty="0" err="1"/>
              <a:t>Subject</a:t>
            </a:r>
            <a:r>
              <a:rPr lang="it-IT" sz="1200" b="1" dirty="0"/>
              <a:t> </a:t>
            </a:r>
            <a:r>
              <a:rPr lang="it-IT" sz="1200" b="1" dirty="0" err="1"/>
              <a:t>Category</a:t>
            </a:r>
            <a:r>
              <a:rPr lang="it-IT" sz="1200" b="1" dirty="0"/>
              <a:t> di ISI </a:t>
            </a:r>
            <a:r>
              <a:rPr lang="it-IT" sz="1200" b="1" dirty="0" err="1"/>
              <a:t>WoS</a:t>
            </a:r>
            <a:r>
              <a:rPr lang="it-IT" sz="1200" b="1" dirty="0"/>
              <a:t> e della </a:t>
            </a:r>
            <a:r>
              <a:rPr lang="it-IT" sz="1200" b="1" dirty="0" err="1"/>
              <a:t>All</a:t>
            </a:r>
            <a:r>
              <a:rPr lang="it-IT" sz="1200" b="1" dirty="0"/>
              <a:t> Science </a:t>
            </a:r>
            <a:r>
              <a:rPr lang="it-IT" sz="1200" b="1" dirty="0" err="1"/>
              <a:t>Journals</a:t>
            </a:r>
            <a:r>
              <a:rPr lang="it-IT" sz="1200" b="1" dirty="0"/>
              <a:t> </a:t>
            </a:r>
            <a:r>
              <a:rPr lang="it-IT" sz="1200" b="1" dirty="0" err="1"/>
              <a:t>Classification</a:t>
            </a:r>
            <a:r>
              <a:rPr lang="it-IT" sz="1200" b="1" dirty="0"/>
              <a:t> (ASJC) di </a:t>
            </a:r>
            <a:r>
              <a:rPr lang="it-IT" sz="1200" b="1" dirty="0" err="1"/>
              <a:t>Scopus</a:t>
            </a:r>
            <a:r>
              <a:rPr lang="it-IT" sz="1200" b="1" dirty="0"/>
              <a:t> </a:t>
            </a:r>
            <a:r>
              <a:rPr lang="it-IT" sz="1200" dirty="0"/>
              <a:t>suggerite per la valutazione </a:t>
            </a:r>
            <a:r>
              <a:rPr lang="it-IT" sz="1200" dirty="0" err="1"/>
              <a:t>bibliometrica</a:t>
            </a:r>
            <a:r>
              <a:rPr lang="it-IT" sz="1200" dirty="0"/>
              <a:t>. </a:t>
            </a:r>
          </a:p>
          <a:p>
            <a:pPr lvl="1" algn="just"/>
            <a:r>
              <a:rPr lang="it-IT" sz="1200" dirty="0"/>
              <a:t>Indicazione della </a:t>
            </a:r>
            <a:r>
              <a:rPr lang="it-IT" sz="1200" b="1" dirty="0"/>
              <a:t>lingua </a:t>
            </a:r>
            <a:r>
              <a:rPr lang="it-IT" sz="1200" dirty="0"/>
              <a:t>del prodotto; </a:t>
            </a:r>
          </a:p>
          <a:p>
            <a:pPr lvl="1" algn="just"/>
            <a:r>
              <a:rPr lang="it-IT" sz="1200" b="1" i="1" dirty="0" err="1"/>
              <a:t>Abstract</a:t>
            </a:r>
            <a:r>
              <a:rPr lang="it-IT" sz="1200" b="1" i="1" dirty="0"/>
              <a:t> </a:t>
            </a:r>
            <a:r>
              <a:rPr lang="it-IT" sz="1200" dirty="0"/>
              <a:t>del prodotto. Se il prodotto pubblicato non contiene l’</a:t>
            </a:r>
            <a:r>
              <a:rPr lang="it-IT" sz="1200" i="1" dirty="0" err="1"/>
              <a:t>abstract</a:t>
            </a:r>
            <a:r>
              <a:rPr lang="it-IT" sz="1200" dirty="0"/>
              <a:t>, esso dovrà essere predisposto dall’addetto cui il prodotto è associato; </a:t>
            </a:r>
          </a:p>
          <a:p>
            <a:pPr lvl="1" algn="just"/>
            <a:r>
              <a:rPr lang="it-IT" sz="1200" dirty="0"/>
              <a:t>L’eventuale segnalazione, a cura dell’Istituzione, che il prodotto proviene da </a:t>
            </a:r>
            <a:r>
              <a:rPr lang="it-IT" sz="1200" b="1" dirty="0"/>
              <a:t>attività di ricerca in aree emergenti a livello internazionale o in aree di forte specializzazione o a carattere interdisciplinare</a:t>
            </a:r>
            <a:r>
              <a:rPr lang="it-IT" sz="1200" dirty="0"/>
              <a:t>, per le quali si suggerisce l’adozione preferenziale della metodologia di </a:t>
            </a:r>
            <a:r>
              <a:rPr lang="it-IT" sz="1200" i="1" dirty="0" err="1"/>
              <a:t>peer</a:t>
            </a:r>
            <a:r>
              <a:rPr lang="it-IT" sz="1200" i="1" dirty="0"/>
              <a:t> </a:t>
            </a:r>
            <a:r>
              <a:rPr lang="it-IT" sz="1200" i="1" dirty="0" err="1"/>
              <a:t>review</a:t>
            </a:r>
            <a:r>
              <a:rPr lang="it-IT" sz="1200" i="1" dirty="0"/>
              <a:t> </a:t>
            </a:r>
            <a:r>
              <a:rPr lang="it-IT" sz="1200" dirty="0"/>
              <a:t>in ragione della minore presenza di tali aree nelle basi di dati </a:t>
            </a:r>
            <a:r>
              <a:rPr lang="it-IT" sz="1200" dirty="0" err="1"/>
              <a:t>bibliometriche</a:t>
            </a:r>
            <a:r>
              <a:rPr lang="it-IT" sz="1200" i="1" dirty="0"/>
              <a:t>; </a:t>
            </a:r>
            <a:endParaRPr lang="it-IT" sz="1200" dirty="0"/>
          </a:p>
          <a:p>
            <a:pPr lvl="1" algn="just"/>
            <a:r>
              <a:rPr lang="it-IT" sz="1200" dirty="0"/>
              <a:t>Una </a:t>
            </a:r>
            <a:r>
              <a:rPr lang="it-IT" sz="1200" b="1" dirty="0"/>
              <a:t>descrizione dell’importanza del prodotto nel contesto scientifico internazionale e dell'impatto che il prodotto ha avuto in aggiunta a quanto determinabile da una mera analisi </a:t>
            </a:r>
            <a:r>
              <a:rPr lang="it-IT" sz="1200" b="1" dirty="0" err="1"/>
              <a:t>bibliometrica</a:t>
            </a:r>
            <a:r>
              <a:rPr lang="it-IT" sz="1200" b="1" dirty="0"/>
              <a:t> </a:t>
            </a:r>
            <a:r>
              <a:rPr lang="it-IT" sz="1200" dirty="0"/>
              <a:t>Qualunque informazione si ritenga utile alla valorizzazione del prodotto (quali ad esempio premi ricevuti e recensioni). </a:t>
            </a:r>
          </a:p>
          <a:p>
            <a:pPr marL="285750" indent="-285750" algn="just">
              <a:buFont typeface="Wingdings" panose="05000000000000000000" pitchFamily="2" charset="2"/>
              <a:buChar char="v"/>
            </a:pPr>
            <a:endParaRPr lang="it-IT" sz="1200" dirty="0"/>
          </a:p>
          <a:p>
            <a:pPr algn="just"/>
            <a:endParaRPr lang="it-IT" sz="1200" dirty="0" smtClean="0"/>
          </a:p>
          <a:p>
            <a:pPr algn="just"/>
            <a:endParaRPr lang="it-IT" sz="1200" dirty="0"/>
          </a:p>
          <a:p>
            <a:pPr algn="just"/>
            <a:endParaRPr lang="it-IT" sz="1200" dirty="0"/>
          </a:p>
        </p:txBody>
      </p:sp>
      <p:sp>
        <p:nvSpPr>
          <p:cNvPr id="6" name="Titolo 5"/>
          <p:cNvSpPr>
            <a:spLocks noGrp="1"/>
          </p:cNvSpPr>
          <p:nvPr>
            <p:ph type="ctrTitle"/>
          </p:nvPr>
        </p:nvSpPr>
        <p:spPr>
          <a:xfrm>
            <a:off x="1763688" y="116633"/>
            <a:ext cx="7128792" cy="1080120"/>
          </a:xfrm>
        </p:spPr>
        <p:txBody>
          <a:bodyPr/>
          <a:lstStyle/>
          <a:p>
            <a:r>
              <a:rPr lang="it-IT" sz="2800" b="1" dirty="0"/>
              <a:t>VQR 2011-2014 Prodotti delle ricerca - Scheda descrittiva dei prodotti selezionati </a:t>
            </a:r>
            <a:endParaRPr lang="it-IT" sz="2800" b="1" i="1" dirty="0">
              <a:solidFill>
                <a:schemeClr val="accent1">
                  <a:lumMod val="75000"/>
                </a:schemeClr>
              </a:solidFill>
            </a:endParaRPr>
          </a:p>
        </p:txBody>
      </p:sp>
      <p:sp>
        <p:nvSpPr>
          <p:cNvPr id="7" name="Rettangolo 6"/>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139058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pertin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9353</TotalTime>
  <Words>2355</Words>
  <Application>Microsoft Office PowerPoint</Application>
  <PresentationFormat>Presentazione su schermo (4:3)</PresentationFormat>
  <Paragraphs>216</Paragraphs>
  <Slides>19</Slides>
  <Notes>1</Notes>
  <HiddenSlides>0</HiddenSlides>
  <MMClips>0</MMClips>
  <ScaleCrop>false</ScaleCrop>
  <HeadingPairs>
    <vt:vector size="4" baseType="variant">
      <vt:variant>
        <vt:lpstr>Tema</vt:lpstr>
      </vt:variant>
      <vt:variant>
        <vt:i4>5</vt:i4>
      </vt:variant>
      <vt:variant>
        <vt:lpstr>Titoli diapositive</vt:lpstr>
      </vt:variant>
      <vt:variant>
        <vt:i4>19</vt:i4>
      </vt:variant>
    </vt:vector>
  </HeadingPairs>
  <TitlesOfParts>
    <vt:vector size="24" baseType="lpstr">
      <vt:lpstr>Tema di Office</vt:lpstr>
      <vt:lpstr>2_Personalizza struttura</vt:lpstr>
      <vt:lpstr>3_Personalizza struttura</vt:lpstr>
      <vt:lpstr>Personalizza struttura</vt:lpstr>
      <vt:lpstr>1_Personalizza struttura</vt:lpstr>
      <vt:lpstr>IRIS a supporto della QVR 2011-2014 </vt:lpstr>
      <vt:lpstr>IRIS a supporto della QVR 2011-2014 </vt:lpstr>
      <vt:lpstr>IRIS a supporto della QVR 2011-2014 </vt:lpstr>
      <vt:lpstr>IRIS a supporto della QVR 2011-2014 </vt:lpstr>
      <vt:lpstr>IRIS a supporto della QVR 2011-2014 </vt:lpstr>
      <vt:lpstr>IRIS a supporto della QVR 2011-2014 </vt:lpstr>
      <vt:lpstr>IRIS a supporto della QVR 2011-2014 </vt:lpstr>
      <vt:lpstr>Presentazione standard di PowerPoint</vt:lpstr>
      <vt:lpstr>VQR 2011-2014 Prodotti delle ricerca - Scheda descrittiva dei prodotti selezionati </vt:lpstr>
      <vt:lpstr>Presentazione standard di PowerPoint</vt:lpstr>
      <vt:lpstr>ALCUNI CONCETTI DI BASE E TERMINOLOGIA</vt:lpstr>
      <vt:lpstr>Presentazione standard di PowerPoint</vt:lpstr>
      <vt:lpstr>ALCUNI CONCETTI DI BASE E TERMINOLOGIA</vt:lpstr>
      <vt:lpstr>Presentazione standard di PowerPoint</vt:lpstr>
      <vt:lpstr>ALCUNI CONCETTI DI BASE</vt:lpstr>
      <vt:lpstr>  PERSONALE:   Verifica elenco del personale di dipartimento Monitoraggio ORCID    PUBBLICAZIONE :  Controllo qualità metadati /allegati Controllo stato LOGINMIUR Eliminazione doppioni  </vt:lpstr>
      <vt:lpstr>Monitoraggio ORCID /Elenco personale</vt:lpstr>
      <vt:lpstr>Monitoraggio pubblicazioni</vt:lpstr>
      <vt:lpstr>Link utili</vt:lpstr>
    </vt:vector>
  </TitlesOfParts>
  <Company>Ca' Foscari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Incontro nuova Off.f</dc:title>
  <dc:creator>fermat</dc:creator>
  <cp:lastModifiedBy>adtec2</cp:lastModifiedBy>
  <cp:revision>703</cp:revision>
  <cp:lastPrinted>2015-10-08T15:44:34Z</cp:lastPrinted>
  <dcterms:created xsi:type="dcterms:W3CDTF">2008-01-25T11:44:32Z</dcterms:created>
  <dcterms:modified xsi:type="dcterms:W3CDTF">2016-10-10T09:32:04Z</dcterms:modified>
</cp:coreProperties>
</file>